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fc7516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fc7516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230d31f2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230d31f2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230d31f2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230d31f2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7b2e4e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77b2e4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77b2e4e6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77b2e4e6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7b2e4e6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7b2e4e6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7b2e4e6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77b2e4e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7b2e4e6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7b2e4e6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7b2e4e6a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7b2e4e6a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7b2e4e6a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7b2e4e6a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7b2e4e6a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77b2e4e6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0230d3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0230d3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77b2e4e6a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77b2e4e6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77b2e4e6a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77b2e4e6a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78136607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78136607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77b2e4e6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77b2e4e6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4fc75169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4fc75169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4fc75169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4fc75169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0230d31f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0230d31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fc75169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fc75169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0230d31f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0230d31f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fd4b0d3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fd4b0d3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8136607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8136607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fc75169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fc75169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8136607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8136607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iblegateway.com/passage/?search=%E9%9B%85%E6%AD%8C%205&amp;version=CNVT;NASB#fen-NASB-17613q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biblegateway.com/passage/?search=%E9%9B%85%E6%AD%8C%205&amp;version=CNVT;NASB#fen-NASB-17615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p8ky_CnUii0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雅</a:t>
            </a:r>
            <a:r>
              <a:rPr lang="en" sz="4000">
                <a:solidFill>
                  <a:srgbClr val="FFFFFF"/>
                </a:solidFill>
              </a:rPr>
              <a:t>歌 5:9-6:3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佳偶對良人的描述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我的良人紅光滿面，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是萬人中的表表者。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11 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他的頭像精金，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他的頭髮如棕樹枝厚密，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像烏鴉那麼黑。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 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他的眼好像溪水旁的鴿子，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在奶中洗淨，塑得合式。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75715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“My beloved is dazzling and ruddy,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Outstanding among ten thousand.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“His head is </a:t>
            </a:r>
            <a:r>
              <a:rPr b="1" i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like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gold, pure gold;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His locks are </a:t>
            </a:r>
            <a:r>
              <a:rPr b="1" i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like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clusters of dates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black </a:t>
            </a:r>
            <a:r>
              <a:rPr b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raven.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“His eyes are </a:t>
            </a:r>
            <a:r>
              <a:rPr b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like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doves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Beside streams of water,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Bathed in milk,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reposed in </a:t>
            </a:r>
            <a:r>
              <a:rPr i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their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setting.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紅光滿面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11700" y="1389600"/>
            <a:ext cx="4056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一般解釋：氣色好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一般聯想：關公雲長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dazzling and ruddy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發光，刺眼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皮膚發紅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耶西就派人去把大衛帶回來。他面色紅潤，眼目清秀，外貌英俊。耶和華說：“就是這一個，你起來膏立他吧！” （撒上 16:12）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利用顏色來贊美良人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Whiteness 潔白如雪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Redness 紅潤如血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"/>
            <a:ext cx="3631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555600"/>
            <a:ext cx="3631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 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他的頭像精金，他的頭髮如棕樹枝厚密，像烏鴉那麼黑。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1389600"/>
            <a:ext cx="4056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Teluyim, “hanging down” or “curled”, a typical Nazirite (handsome man)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聖經裏面對頭髮的描述是比較女性化（1 Peter 3），在雅歌以外甚少用來形容男性的頭髮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良人與佳偶對彼此的稱讚是會不斷互換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我的佳偶啊！你很美麗；你很美麗。你的眼在面紗後面好像鴿子的眼睛；頭髮如同從基列山下來的山羊群。</a:t>
            </a: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（4:1）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550" y="555600"/>
            <a:ext cx="3401600" cy="39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佳偶對良人的描述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他的兩頰如香花畦，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又如香草臺；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他的嘴唇像百合花，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滴下沒藥汁。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他的雙手像金管，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鑲嵌著水蒼玉；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他的軀體如象牙塊，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周圍包著藍寶石。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75715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“His cheeks are like a bed of balsam,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Banks of sweet-scented herbs;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lips are lilies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Dripping with liquid myrrh.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“His hands are rods of gold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with beryl;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abdomen is carved ivory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Inlaid with [</a:t>
            </a:r>
            <a:r>
              <a:rPr lang="en" sz="20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q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]sapphires.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他的兩頰如香花畦，又如</a:t>
            </a: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香草臺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；他的嘴唇像百合花，滴下沒藥汁。</a:t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389600"/>
            <a:ext cx="4056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bed of balsam, a </a:t>
            </a: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seedbed</a:t>
            </a: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divine goodness and favor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“‘另有一隻大鷹，翅膀大，羽毛多；這葡萄樹從它栽種的苗床上，把樹根向這鷹彎過去，又向這鷹長出枝子，好得牠的澆灌。（以西結 17:7）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良人與佳偶對彼此的稱讚是會不斷互換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我起來，要給我的良人開門；我的兩手滴下沒藥，指頭滴下沒藥，滴在門閂上。</a:t>
            </a: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（5:5）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200" y="152400"/>
            <a:ext cx="32760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佳偶對良人的描述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他的雙腿像大理石柱，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安放在精金的座上；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他的容貌如黎巴嫩山，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像佳美的香柏樹。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他的口甜蜜；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他全然可愛。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耶路撒冷的眾女子啊！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這就是我的良人，我的朋友。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75715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“His legs are pillars of alabaster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on pedestals of pure gold;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appearance is like Lebanon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Choice as the cedars.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“His [</a:t>
            </a:r>
            <a:r>
              <a:rPr lang="en" sz="20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]mouth is </a:t>
            </a:r>
            <a:r>
              <a:rPr i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of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sweetness.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he is wholly desirable.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my beloved and this is my friend,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daughters of Jerusalem.”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555600"/>
            <a:ext cx="4260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他的雙腿像大理石柱，安放在精金的座上；他的容貌如黎巴嫩山，像佳美的香柏樹。</a:t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389600"/>
            <a:ext cx="4056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形容聖殿就是耶和華神的四肢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他的雙手像金管，鑲嵌著水蒼玉；他的軀體如象牙塊，周圍包著藍寶石。（5:14）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與神的相交就是走到聖殿，觀看著聖殿宏偉的建築，形象化神的完美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佳美的香柏樹</a:t>
            </a:r>
            <a:endParaRPr b="1"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-"/>
            </a:pP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看哪！亞述曾是黎巴嫩的香柏樹，枝條秀美，林影茂密，樹身高大，樹頂在茂密的枝葉之上。（以西結書 31:3）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311300"/>
            <a:ext cx="4471200" cy="306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425" y="974863"/>
            <a:ext cx="4466874" cy="319376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highlight>
                  <a:srgbClr val="741B47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en" sz="3000">
                <a:solidFill>
                  <a:srgbClr val="FFFFFF"/>
                </a:solidFill>
                <a:highlight>
                  <a:srgbClr val="741B47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他的口甜蜜；他全然可愛。</a:t>
            </a:r>
            <a:endParaRPr sz="3000">
              <a:solidFill>
                <a:srgbClr val="FFFFFF"/>
              </a:solidFill>
              <a:highlight>
                <a:srgbClr val="741B47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741B47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耶路撒冷的眾女子啊！</a:t>
            </a:r>
            <a:endParaRPr sz="3000">
              <a:solidFill>
                <a:srgbClr val="FFFFFF"/>
              </a:solidFill>
              <a:highlight>
                <a:srgbClr val="741B47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741B47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這就是我的良人，我的朋友。</a:t>
            </a:r>
            <a:endParaRPr sz="3000">
              <a:solidFill>
                <a:srgbClr val="FFFFFF"/>
              </a:solidFill>
              <a:highlight>
                <a:srgbClr val="741B47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highlight>
                <a:srgbClr val="741B47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741B47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你伴侶對你的魅力是否依舊？</a:t>
            </a:r>
            <a:endParaRPr sz="3000">
              <a:solidFill>
                <a:srgbClr val="FFFFFF"/>
              </a:solidFill>
              <a:highlight>
                <a:srgbClr val="741B47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highlight>
                  <a:srgbClr val="741B47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神對你來說魅力是否不可擋？</a:t>
            </a:r>
            <a:endParaRPr sz="3000">
              <a:solidFill>
                <a:srgbClr val="FFFFFF"/>
              </a:solidFill>
              <a:highlight>
                <a:srgbClr val="741B47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103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你的話語在我的上膛多麼甜美，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在我的口中比蜂蜜更甜。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104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我藉著你的訓詞，得以明白事理；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因此，我恨惡一切虛謊的道。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（詩篇 119:103-104）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佳偶對良人的描述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1152475"/>
            <a:ext cx="846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你這女子中極美麗的啊！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你的良人到哪裡去了？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你的良人轉到哪裡去了？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讓我們與你去尋找他吧！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“Where has your beloved gone,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most beautiful among women?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has your beloved turned,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we may seek him with you?”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6FA8DC"/>
                </a:highlight>
              </a:rPr>
              <a:t>小活動</a:t>
            </a:r>
            <a:endParaRPr>
              <a:solidFill>
                <a:srgbClr val="FFFFFF"/>
              </a:solidFill>
              <a:highlight>
                <a:srgbClr val="6FA8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6FA8DC"/>
                </a:highlight>
              </a:rPr>
              <a:t>如果要用一幅圖畫來形容你的伴侶，</a:t>
            </a:r>
            <a:endParaRPr>
              <a:solidFill>
                <a:srgbClr val="FFFFFF"/>
              </a:solidFill>
              <a:highlight>
                <a:srgbClr val="6FA8D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6FA8DC"/>
                </a:highlight>
              </a:rPr>
              <a:t>越詳細越好。</a:t>
            </a:r>
            <a:endParaRPr>
              <a:solidFill>
                <a:srgbClr val="FFFFFF"/>
              </a:solidFill>
              <a:highlight>
                <a:srgbClr val="6FA8DC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900" y="1331175"/>
            <a:ext cx="3721725" cy="24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0" y="1331175"/>
            <a:ext cx="2481150" cy="24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5200" y="1331175"/>
            <a:ext cx="3218797" cy="24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741B47"/>
                </a:highlight>
              </a:rPr>
              <a:t>他／她／祂到底轉到哪裡去了？</a:t>
            </a:r>
            <a:endParaRPr>
              <a:solidFill>
                <a:srgbClr val="FFFFFF"/>
              </a:solidFill>
              <a:highlight>
                <a:srgbClr val="741B47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550" y="731450"/>
            <a:ext cx="7356096" cy="413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1388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highlight>
                  <a:srgbClr val="741B47"/>
                </a:highlight>
              </a:rPr>
              <a:t>“</a:t>
            </a:r>
            <a:r>
              <a:rPr lang="en" sz="2500">
                <a:solidFill>
                  <a:srgbClr val="FFFFFF"/>
                </a:solidFill>
                <a:highlight>
                  <a:srgbClr val="741B47"/>
                </a:highlight>
              </a:rPr>
              <a:t>Your eyes participate in light so you can see. Do they close? You have not diminished the light. Do they open? You have not increased the light.”</a:t>
            </a:r>
            <a:endParaRPr sz="2500">
              <a:solidFill>
                <a:srgbClr val="FFFFFF"/>
              </a:solidFill>
              <a:highlight>
                <a:srgbClr val="741B4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highlight>
                  <a:srgbClr val="741B47"/>
                </a:highlight>
              </a:rPr>
              <a:t>(Augustine)</a:t>
            </a:r>
            <a:endParaRPr sz="2500">
              <a:solidFill>
                <a:srgbClr val="FFFFFF"/>
              </a:solidFill>
              <a:highlight>
                <a:srgbClr val="741B47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約翰福音 9:39-41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耶穌說：“我到這世上來是為了審判，使那看不見的能夠看見，能看見的反而成了瞎眼的。” </a:t>
            </a: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有些和耶穌在一起的法利賽人聽了這話，就說：“難道我們也是瞎眼的嗎？” </a:t>
            </a: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耶穌對他們說：“如果你們是瞎眼的，就沒有罪了；但現在你們說‘我們能看見’，所以你們還是有罪的。”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佳偶對良人的描述-- </a:t>
            </a:r>
            <a:r>
              <a:rPr lang="en" sz="2000">
                <a:solidFill>
                  <a:srgbClr val="FFFFFF"/>
                </a:solidFill>
              </a:rPr>
              <a:t>Double Paradox (Absence &amp; Presence)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我的良人下到自己的園中，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下到香花畦那裡，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在園內細賞，</a:t>
            </a:r>
            <a:endParaRPr b="1" sz="25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採摘百合花。</a:t>
            </a:r>
            <a:endParaRPr b="1" sz="250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我屬我的良人，</a:t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我的良人也屬我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；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他在百合花中細賞。</a:t>
            </a:r>
            <a:endParaRPr b="1" sz="250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475715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“My beloved has gone down to his garden,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beds of balsam,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pasture </a:t>
            </a:r>
            <a:r>
              <a:rPr i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flock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gardens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gather lilies.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am my beloved’s and my beloved is mine,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who pastures </a:t>
            </a:r>
            <a:r>
              <a:rPr i="1"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flock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among the lilies.”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約翰福音 15:1-4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“我是真葡萄樹，我父是培植的人。 </a:t>
            </a: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所有屬我而不結果子的枝子，他就剪去；所有結果子的，他就修剪乾淨，讓它結更多的果子。 </a:t>
            </a: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現在你們因著我對你們所講的道，已經乾淨了。 </a:t>
            </a: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你們要住在我裡面，我也就住在你們裡面。枝子若不連在葡萄樹上，自己就不能結果子；你們若不住在我裡面，也是這樣。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怎樣才算是真愛？&#10;這是我聽過最好的說法。&#10;&#10;90歲的猶太拉比分享關於猶太人的智慧...&#10;他用一段簡短的故事，簡單詮釋出愛的真正意義。&#10;&#10;亞伯拉罕·約書亞·特韋爾斯基除了是有名的猶太拉比（智者），也是一名精神科醫生。&#10;&#10;翻譯/剪輯: Wisdom Bread 智慧麵包&#10;&#10;標題：怎樣才算是真愛？這是我聽過最好的說法 ► Rabbi Dr. Abraham Twerski （中英字幕）&#10;https://youtu.be/p8ky_CnUii0&#10;&#10;Speaker: Rabbi Dr. Abraham Twerski&#10;&#10;#猶太拉比的智慧 #智慧麵包&#10;&#10;--------------------------------------------------------------------------&#10;&#10;► 此頻道沒有開啟Youtube廣告。&#10;所有影片為教育用途，希望讓更多人能夠受到啟發，學習和受益。&#10;如果您認同我們的理念，請轉發此影片。！&#10;&#10;如果您覺得我們的影片對您有幫助，可以贊助一杯咖啡。謝謝！&#10;https://www.buymeacoffee.com/wisdombread&#10;&#10;- Wisdom Bread 智慧麵包&#10;&#10;--------------------------------------------------------------------------&#10;&#10;Speaker: Rabbi Dr. Abraham Twerski&#10;&#10;Special thanks to Rabbi Dr. Abraham Twerski for this eye-opening speech&#10;&#10;剪輯/翻譯/字幕：Wisdom Bread 智慧麵包&#10;Music &amp; Footage used in this video licensed to Wisdom Bread&#10;&#10;► 訂閱Wisdom Bread智慧麵包👇👇&#10;https://www.youtube.com/channel/UC-qwAKnBVzUlbNwol3UCZIA?sub_confirmation=1&#10;&#10;--------------------------------------------------------------------------&#10;&#10;► 更多啟發、智慧、勵志影片 👇👇&#10;&#10;當你覺得生活艱難時 ► 一定要記住這番話！ - Les Brown &#10;https://youtu.be/ZraoxMfhKNk&#10;&#10;給人生最好的建議 - 為什麼你應該趕緊去失敗？丹佐.華盛頓  &#10;https://youtu.be/22y9RBUZ7fM&#10;&#10;當你想要放棄的時候... ►「我在車子裡生活了3年，身上只有25美元」- Steve Harvey 史蒂夫哈維  &#10;https://youtu.be/TJqEvNkmIjw&#10;&#10;--------------------------------------------------------------------------&#10;&#10;► 收看最更新的影片，請追蹤臉書專頁：👇👇&#10;https://www.facebook.com/dailywisdombread" id="203" name="Google Shape;203;p37" title="怎樣才算是真愛？這是我聽過最好的說法 ► Rabbi Dr. Abraham Twerski （中英字幕）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highlight>
                  <a:srgbClr val="666666"/>
                </a:highlight>
              </a:rPr>
              <a:t>分享時間</a:t>
            </a:r>
            <a:endParaRPr sz="4000">
              <a:solidFill>
                <a:srgbClr val="FFFFFF"/>
              </a:solidFill>
              <a:highlight>
                <a:srgbClr val="666666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雅歌 5:9-6:3 大綱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佳偶述說良人可愛之處（5:9-16）</a:t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耶路撒冷眾女子的提問：有何可愛？（5:9）</a:t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佳偶的回應：這就是我的良人，我的朋友（5:10-16）</a:t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Times New Roman"/>
              <a:buChar char="-"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佳偶回應良人的缺席（6:1-3）</a:t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imes New Roman"/>
              <a:buChar char="-"/>
            </a:pPr>
            <a:r>
              <a:rPr b="1" lang="en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耶路撒冷眾女子的提問：愛，為何不在？（6:1）</a:t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imes New Roman"/>
              <a:buChar char="-"/>
            </a:pPr>
            <a:r>
              <a:rPr b="1" lang="en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佳偶的回應：我屬良人，良人也屬我（6:2-3）</a:t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741B47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你這女子中最美麗的啊！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你的良人比別人的良人有甚麼更可愛之處呢？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你的良人比別人的良人有甚麼更可愛之處呢？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以致你這樣囑咐我們呢？（新譯本）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kind of beloved is your beloved,</a:t>
            </a:r>
            <a:endParaRPr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most beautiful among women?</a:t>
            </a:r>
            <a:endParaRPr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kind of beloved is your beloved,</a:t>
            </a:r>
            <a:endParaRPr sz="2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That thus you adjure us?”（NASB）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highlight>
                  <a:srgbClr val="D9EAD3"/>
                </a:highlight>
              </a:rPr>
              <a:t>你會怎麼樣</a:t>
            </a:r>
            <a:r>
              <a:rPr lang="en" sz="4500">
                <a:highlight>
                  <a:srgbClr val="D9EAD3"/>
                </a:highlight>
              </a:rPr>
              <a:t>稱讚</a:t>
            </a:r>
            <a:r>
              <a:rPr lang="en" sz="4500">
                <a:highlight>
                  <a:srgbClr val="D9EAD3"/>
                </a:highlight>
              </a:rPr>
              <a:t>你的伴侶？</a:t>
            </a:r>
            <a:endParaRPr sz="4500">
              <a:highlight>
                <a:srgbClr val="D9EAD3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85C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950" y="356188"/>
            <a:ext cx="7020100" cy="44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type="title"/>
          </p:nvPr>
        </p:nvSpPr>
        <p:spPr>
          <a:xfrm>
            <a:off x="311700" y="3446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6FA8DC"/>
                </a:highlight>
              </a:rPr>
              <a:t>不知道為何，稱讚隨著年歲會不斷減少</a:t>
            </a:r>
            <a:endParaRPr>
              <a:solidFill>
                <a:srgbClr val="FFFFFF"/>
              </a:solidFill>
              <a:highlight>
                <a:srgbClr val="6FA8DC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338" y="215575"/>
            <a:ext cx="7631326" cy="47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666666"/>
                </a:highlight>
              </a:rPr>
              <a:t>關係很多時候是一面放大鏡</a:t>
            </a:r>
            <a:endParaRPr>
              <a:solidFill>
                <a:srgbClr val="FFFFFF"/>
              </a:solidFill>
              <a:highlight>
                <a:srgbClr val="666666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當誇獎也能變成職業</a:t>
            </a:r>
            <a:endParaRPr sz="2200"/>
          </a:p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彩虹屁服務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活躍於內地高中及大學微訊群組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支付￥18rmb享用5-10分鐘的誇誇服務</a:t>
            </a:r>
            <a:endParaRPr sz="1900"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719502" cy="466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