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Old Standard TT" panose="020B0604020202020204" charset="0"/>
      <p:regular r:id="rId40"/>
      <p:bold r:id="rId41"/>
      <p: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FFDAD1-D44F-4D06-B6A9-B7EC90CF20A1}">
  <a:tblStyle styleId="{59FFDAD1-D44F-4D06-B6A9-B7EC90CF2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33f0251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33f0251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33f02517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33f02517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5420436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5420436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5420436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25420436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25420436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25420436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25420436d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25420436d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25420436d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25420436d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5420436d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25420436d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30e120b87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30e120b87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33f02517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33f02517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0d2fa6ac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0d2fa6ac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30e120b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30e120b8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30e120b87_6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30e120b87_6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30e120b87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30e120b87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30e120b8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30e120b8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30e120b87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30e120b87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30e120b87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30e120b87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30e120b87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30e120b87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30e120b87_6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30e120b87_6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30e120b87_6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30e120b87_6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30e120b87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30e120b87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d2fa6ac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d2fa6ac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30e120b87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30e120b87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30e120b87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30e120b87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30e120b87_9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30e120b87_9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30e120b87_1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30e120b87_1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30e120b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30e120b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30e120b87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30e120b87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33f0251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33f0251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33f0251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33f0251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33f02517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33f02517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30e120b87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30e120b87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雅歌研讀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舊約五小卷 Megilloth</a:t>
            </a:r>
            <a:endParaRPr sz="3600"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路得記：五旬節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雅歌：逾越節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傳道書：住棚節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耶利米哀歌：聖殿被毀日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以斯帖記：普珥日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反思問題</a:t>
            </a: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為何猶太人要在逾越節閱讀雅歌？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今天我們跟神的關係能否比擬為一段浪漫的關係？</a:t>
            </a:r>
            <a:endParaRPr sz="3000"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936" y="2571750"/>
            <a:ext cx="4030136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研讀雅歌－M.O.P.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By Meaning：寓意法－Allegorical；預表法－Typological；神話法－Mythological；字義法－Literal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By Origin：歷史背景；文學體裁／作者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By Person: 到底是誰在說話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731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釋經進路（Meaning）</a:t>
            </a:r>
            <a:endParaRPr sz="2800"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731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寓意法－Allegorical (用明顯的象徵暗示更深的意義)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Akiba（雅歌為聖經書卷中的至聖所）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良人為耶和華，佳偶為以色列（猶太人釋經進路）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●"/>
            </a:pPr>
            <a:r>
              <a:rPr lang="en" sz="2000"/>
              <a:t>良人為基督，佳偶為教會（基督教釋經進路）</a:t>
            </a:r>
            <a:endParaRPr sz="2000"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875" y="542500"/>
            <a:ext cx="4058501" cy="405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731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釋經進路（Meaning）</a:t>
            </a:r>
            <a:endParaRPr sz="28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5955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預表法－Typological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描寫所羅門王及法老女兒的婚禮－象徵基督與外邦人的結合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○"/>
            </a:pPr>
            <a:r>
              <a:rPr lang="en" sz="2000"/>
              <a:t>Franz Delitzsch（基督與教會的聯合－地上的愛是天上的愛的影子）</a:t>
            </a:r>
            <a:endParaRPr sz="2000"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875" y="542500"/>
            <a:ext cx="4058501" cy="405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731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釋經進路（Meaning）</a:t>
            </a:r>
            <a:endParaRPr sz="2800"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5955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神話法－Mythological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內容反映異教神明Tammuz-Ishtar的愛情故事，是異教崇拜轉換到希伯来人的文化，正典當中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○"/>
            </a:pPr>
            <a:r>
              <a:rPr lang="en" sz="2000"/>
              <a:t>他領我到耶和華殿朝北的門口，在那裡有些婦女坐著，為搭模斯哭泣。（結 8:14） </a:t>
            </a:r>
            <a:endParaRPr sz="2000"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875" y="542500"/>
            <a:ext cx="4058501" cy="405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731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釋經進路（Meaning）</a:t>
            </a:r>
            <a:endParaRPr sz="2800"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5955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字義法－Literal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歌頌男女之間的貞潔愛情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展現理想的愛情，還是藉著愛情這個題目，點出更深層次的關係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○"/>
            </a:pPr>
            <a:r>
              <a:rPr lang="en" sz="2000"/>
              <a:t>以弗所書5（基督與教會）</a:t>
            </a:r>
            <a:endParaRPr sz="2000"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875" y="542500"/>
            <a:ext cx="4058501" cy="405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Origin：歷史背景</a:t>
            </a:r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列王紀上 11:1-13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Leroy Waterman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源自南北國期間北國的作品（諷刺所羅門末期的政治作品）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所羅門智慧文學類別的作品</a:t>
            </a:r>
            <a:endParaRPr sz="2000"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3850" y="555600"/>
            <a:ext cx="5549775" cy="36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Origin：文學體裁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優美的希伯來詩詞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敘述性／喻意為主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平行寫法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衝擊五官的詩詞文學，開拓我們的想像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725" y="394150"/>
            <a:ext cx="5459150" cy="43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2505000" y="329625"/>
            <a:ext cx="41340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雅歌書結構</a:t>
            </a:r>
            <a:endParaRPr/>
          </a:p>
        </p:txBody>
      </p:sp>
      <p:graphicFrame>
        <p:nvGraphicFramePr>
          <p:cNvPr id="174" name="Google Shape;174;p31"/>
          <p:cNvGraphicFramePr/>
          <p:nvPr/>
        </p:nvGraphicFramePr>
        <p:xfrm>
          <a:off x="2505000" y="114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{59FFDAD1-D44F-4D06-B6A9-B7EC90CF20A1}</a:tableStyleId>
              </a:tblPr>
              <a:tblGrid>
                <a:gridCol w="41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良人與佳偶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000"/>
                        <a:t>（一：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– </a:t>
                      </a:r>
                      <a:r>
                        <a:rPr lang="en" sz="2000"/>
                        <a:t>二：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lang="en" sz="2000"/>
                        <a:t>）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不要驚動愛情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000"/>
                        <a:t>（二：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– </a:t>
                      </a:r>
                      <a:r>
                        <a:rPr lang="en" sz="2000"/>
                        <a:t>三：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" sz="2000"/>
                        <a:t>）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合久必婚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000"/>
                        <a:t>（三：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– </a:t>
                      </a:r>
                      <a:r>
                        <a:rPr lang="en" sz="2000"/>
                        <a:t>四：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r>
                        <a:rPr lang="en" sz="2000"/>
                        <a:t>）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花園愛歌（四：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– </a:t>
                      </a:r>
                      <a:r>
                        <a:rPr lang="en" sz="2000"/>
                        <a:t>五：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n" sz="2000"/>
                        <a:t>）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情人相屬（五：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– </a:t>
                      </a:r>
                      <a:r>
                        <a:rPr lang="en" sz="2000"/>
                        <a:t>六：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" sz="2000"/>
                        <a:t>）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戀慕愛歌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" sz="2000"/>
                        <a:t>（六：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– </a:t>
                      </a:r>
                      <a:r>
                        <a:rPr lang="en" sz="2000"/>
                        <a:t>六：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r>
                        <a:rPr lang="en" sz="2000"/>
                        <a:t>）</a:t>
                      </a:r>
                      <a:endParaRPr sz="20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愛意正濃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000"/>
                        <a:t>（七：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– </a:t>
                      </a:r>
                      <a:r>
                        <a:rPr lang="en" sz="2000"/>
                        <a:t>八：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" sz="2000"/>
                        <a:t>）</a:t>
                      </a:r>
                      <a:endParaRPr sz="20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期盼之歌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2000"/>
                        <a:t>（八：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5 - 14</a:t>
                      </a:r>
                      <a:r>
                        <a:rPr lang="en" sz="2000"/>
                        <a:t>）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224"/>
            <a:ext cx="9143996" cy="414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Person: 人物</a:t>
            </a:r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86532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所羅門王為一位平凡女子所作的愛情詩歌（David Pawson）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所羅門王與其中一位妃嬪的愛情故事 (法老的女兒)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良人與佳偶的愛情故事，在所羅門王的誘惑下佳偶依然矢志不渝（卡洛克）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比喻愛情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比喻神與人之間的關係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經文架構</a:t>
            </a: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（1:1）－為愛情立題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（1:2-4a）－佳偶的呼喊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（1:4b, 1:8）－群眾的點綴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（1:5-7, 1:12-14）－佳偶對良人的思念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（1:9-11）－所羅門王的示愛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（1:15-2:6）－佳偶及良人的對話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（2:7）－小結：不要驚動愛情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雅歌 1:1－為愛情立題</a:t>
            </a:r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（1:1）所羅門的歌，是歌中之歌。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所羅門的愛情詩集／聖中之聖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雅歌 1:2-4a－佳偶的呼喊</a:t>
            </a:r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（1:2-4a）</a:t>
            </a:r>
            <a:r>
              <a:rPr lang="en" sz="2400" b="1"/>
              <a:t>2 </a:t>
            </a:r>
            <a:r>
              <a:rPr lang="en" sz="2400"/>
              <a:t>願他用口中的熱吻與我親嘴，因為你的熱愛比酒更美。</a:t>
            </a:r>
            <a:r>
              <a:rPr lang="en" sz="2400" b="1"/>
              <a:t>3 </a:t>
            </a:r>
            <a:r>
              <a:rPr lang="en" sz="2400"/>
              <a:t>你的膏油香氣芬芳；你的名字如同倒出來的膏油；所以眾童女都愛你。</a:t>
            </a:r>
            <a:r>
              <a:rPr lang="en" sz="2400" b="1"/>
              <a:t>4a </a:t>
            </a:r>
            <a:r>
              <a:rPr lang="en" sz="2400"/>
              <a:t>願你吸引我，我們必快跑跟隨你。王領我進入他的內室。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雅歌 1:4, 1:8 群眾的點綴</a:t>
            </a:r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4b </a:t>
            </a:r>
            <a:r>
              <a:rPr lang="en" sz="2400">
                <a:solidFill>
                  <a:srgbClr val="000000"/>
                </a:solidFill>
              </a:rPr>
              <a:t>王啊！我們要因你歡喜快樂；我們要提說你的愛，勝過提說美酒；她們愛你是合理的。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/>
              <a:t>8 </a:t>
            </a:r>
            <a:r>
              <a:rPr lang="en" sz="2400"/>
              <a:t>你這女子中最美麗的啊！你若不知道，可以出去，跟隨羊群的腳蹤，在牧人的帳棚邊，牧放你的山羊羔。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" sz="2400">
                <a:solidFill>
                  <a:srgbClr val="000000"/>
                </a:solidFill>
              </a:rPr>
              <a:t>宮女們的和應，吻合所羅門的身份以及他晚年面對一眾後宮妃嬪的愛慕。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-"/>
            </a:pPr>
            <a:r>
              <a:rPr lang="en" sz="2400">
                <a:solidFill>
                  <a:srgbClr val="000000"/>
                </a:solidFill>
              </a:rPr>
              <a:t>透露出佳偶是一個牧羊女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雅歌 1:5-7－佳偶對良人的思念（1）</a:t>
            </a:r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（1:5-7）</a:t>
            </a:r>
            <a:r>
              <a:rPr lang="en" sz="2400" b="1"/>
              <a:t>5 </a:t>
            </a:r>
            <a:r>
              <a:rPr lang="en" sz="2400"/>
              <a:t>耶路撒冷的眾女子啊！我雖然黑，卻是秀美，如同基達的帳棚，好像所羅門的幔幕。</a:t>
            </a:r>
            <a:r>
              <a:rPr lang="en" sz="2400" b="1"/>
              <a:t>6 </a:t>
            </a:r>
            <a:r>
              <a:rPr lang="en" sz="2400"/>
              <a:t>你們不要因為我黑，就盯著我，因為太陽把我曬黑了。我母親的兒子生我的氣；他們叫我看守家裡的葡萄園，我自己私人的葡萄園，我卻沒有看守。</a:t>
            </a:r>
            <a:r>
              <a:rPr lang="en" sz="2400" b="1"/>
              <a:t>7 </a:t>
            </a:r>
            <a:r>
              <a:rPr lang="en" sz="2400"/>
              <a:t>我心所愛的啊！求你告訴我，你在哪裡放羊？中午你在哪裡使羊群躺臥休息。我為甚麼在你眾同伴的羊群旁邊，好像蒙著臉的女人呢？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Verdana"/>
              <a:buChar char="-"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703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佳偶的自我描述</a:t>
            </a:r>
            <a:endParaRPr sz="3000"/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703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我雖然黑，卻是秀美，如同基達的帳棚，好像所羅門的幔幕。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我母親的兒子生我的氣；他們叫我看守家裡的葡萄園，我自己私人的葡萄園，我卻沒有看守。（灰姑娘式遭遇）</a:t>
            </a:r>
            <a:endParaRPr sz="2000"/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9838"/>
            <a:ext cx="4162075" cy="19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16203"/>
            <a:ext cx="4162076" cy="215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雅歌 1:9-11－所羅門王的示愛</a:t>
            </a:r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（1:9-11）</a:t>
            </a:r>
            <a:r>
              <a:rPr lang="en" sz="2400" b="1"/>
              <a:t>9 </a:t>
            </a:r>
            <a:r>
              <a:rPr lang="en" sz="2400"/>
              <a:t>我的佳偶啊！我把你比作套在法老車上的駿馬。</a:t>
            </a:r>
            <a:r>
              <a:rPr lang="en" sz="2400" b="1"/>
              <a:t>10 </a:t>
            </a:r>
            <a:r>
              <a:rPr lang="en" sz="2400"/>
              <a:t>你的兩腮因耳環顯得秀麗；你的頸項因珠鍊顯得華美。</a:t>
            </a:r>
            <a:r>
              <a:rPr lang="en" sz="2400" b="1"/>
              <a:t>11 </a:t>
            </a:r>
            <a:r>
              <a:rPr lang="en" sz="2400"/>
              <a:t>我們要為你製金耳環，用銀珠點綴。</a:t>
            </a: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Verdana"/>
              <a:buChar char="-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M. H. Pope（法老車上的駿馬......Thutmose III, warfare against Qadesh）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-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V10 （平行體寫作手法，突出內容）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雅歌 1:12-14－佳偶對良人的思念（2）</a:t>
            </a:r>
            <a:endParaRPr/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（1:12-14）</a:t>
            </a:r>
            <a:r>
              <a:rPr lang="en" sz="2400" b="1"/>
              <a:t>12 </a:t>
            </a:r>
            <a:r>
              <a:rPr lang="en" sz="2400"/>
              <a:t>王正坐席的時候，我的哪噠香膏散發芬芳的香味，</a:t>
            </a:r>
            <a:r>
              <a:rPr lang="en" sz="2400" b="1"/>
              <a:t>13 </a:t>
            </a:r>
            <a:r>
              <a:rPr lang="en" sz="2400"/>
              <a:t>我以我的良人為一袋沒藥，掛在我的胸懷之中。</a:t>
            </a:r>
            <a:r>
              <a:rPr lang="en" sz="2400" b="1"/>
              <a:t>14 </a:t>
            </a:r>
            <a:r>
              <a:rPr lang="en" sz="2400"/>
              <a:t>我以我的良人為一束鳳仙花，開放在隱．基底的葡萄園裡。</a:t>
            </a: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Font typeface="Verdana"/>
              <a:buChar char="-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哪噠香膏（專為女子出嫁時使用，共享愛情；近東文化認為有催情效用）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-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沒藥（婦女常在睡前使用，常連繫於近東愛情故事）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Verdana"/>
              <a:buChar char="-"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佳偶對良人的感情很自然地在不同場合也被挑起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8685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/>
              <a:t>14 </a:t>
            </a:r>
            <a:r>
              <a:rPr lang="en" sz="2400"/>
              <a:t>我以我的良人為一束鳳仙花，開放在隱．基底的葡萄園裡。</a:t>
            </a:r>
            <a:endParaRPr sz="2400"/>
          </a:p>
        </p:txBody>
      </p:sp>
      <p:pic>
        <p:nvPicPr>
          <p:cNvPr id="236" name="Google Shape;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516400"/>
            <a:ext cx="5331651" cy="30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350" y="1134244"/>
            <a:ext cx="3195849" cy="239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863" y="152400"/>
            <a:ext cx="633627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55688" y="152400"/>
            <a:ext cx="823260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11111"/>
                </a:solidFill>
                <a:highlight>
                  <a:srgbClr val="FFFFFF"/>
                </a:highlight>
              </a:rPr>
              <a:t>I believe in Christianity as I believe that the sun has risen: not only because I see it, but because by it I see everything else. C.S. Lewis</a:t>
            </a:r>
            <a:endParaRPr sz="30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11111"/>
                </a:solidFill>
                <a:highlight>
                  <a:srgbClr val="FFFFFF"/>
                </a:highlight>
              </a:rPr>
              <a:t>我相信基督教，正如我相信太陽已經升上來了一樣：這並不只是因為我看見了它，而是因為通過它，我看見了一切事物。魯益師</a:t>
            </a:r>
            <a:endParaRPr sz="30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雅歌 1:15-2:2－佳偶與良人的對話（1）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15 </a:t>
            </a:r>
            <a:r>
              <a:rPr lang="en" sz="2400"/>
              <a:t>我的佳偶啊！你很美麗；你很美麗。你的眼好像鴿子的眼睛。</a:t>
            </a:r>
            <a:r>
              <a:rPr lang="en" sz="2400" b="1"/>
              <a:t>16 </a:t>
            </a:r>
            <a:r>
              <a:rPr lang="en" sz="2400"/>
              <a:t>我的良人，你很英俊，你很可愛。我們的床榻是青綠的樹木；</a:t>
            </a:r>
            <a:r>
              <a:rPr lang="en" sz="2400" b="1"/>
              <a:t>17 </a:t>
            </a:r>
            <a:r>
              <a:rPr lang="en" sz="2400"/>
              <a:t>我們房屋的棟梁是香柏樹，房屋的椽子是松樹。</a:t>
            </a:r>
            <a:r>
              <a:rPr lang="en" sz="2400" b="1"/>
              <a:t>1 </a:t>
            </a:r>
            <a:r>
              <a:rPr lang="en" sz="2400"/>
              <a:t>我是沙崙平原的水仙花，是谷中的百合花。</a:t>
            </a:r>
            <a:r>
              <a:rPr lang="en" sz="2400" b="1"/>
              <a:t>2 </a:t>
            </a:r>
            <a:r>
              <a:rPr lang="en" sz="2400"/>
              <a:t>我的佳偶在女子中，正像荊棘裡的百合花。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鴿子的眼睛：柔情，純潔，美麗而晶瑩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相愛時的景致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佳偶的自卑及良人的安慰（2:1-2）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雅歌 2:3-2:6－佳偶與良人的對話（2）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3 </a:t>
            </a:r>
            <a:r>
              <a:rPr lang="en" sz="2400"/>
              <a:t>我的良人在男子中，好像樹林裡的一棵蘋果樹；我歡歡喜喜地坐在它的蔭下，它的果子香甜合我口味。</a:t>
            </a:r>
            <a:r>
              <a:rPr lang="en" sz="2400" b="1"/>
              <a:t>4 </a:t>
            </a:r>
            <a:r>
              <a:rPr lang="en" sz="2400"/>
              <a:t>他帶我進入酒室，含情脈脈地望著我。</a:t>
            </a:r>
            <a:r>
              <a:rPr lang="en" sz="2400" b="1"/>
              <a:t>5 </a:t>
            </a:r>
            <a:r>
              <a:rPr lang="en" sz="2400"/>
              <a:t>求你們用葡萄餅增補我力，用蘋果恢復我的精神，因為我因愛成病。</a:t>
            </a:r>
            <a:r>
              <a:rPr lang="en" sz="2400" b="1"/>
              <a:t>6 </a:t>
            </a:r>
            <a:r>
              <a:rPr lang="en" sz="2400"/>
              <a:t>他的左手托住我的頭，他的右手擁抱著我。</a:t>
            </a:r>
            <a:r>
              <a:rPr lang="en" sz="2400" b="1"/>
              <a:t>7 </a:t>
            </a:r>
            <a:r>
              <a:rPr lang="en" sz="2400"/>
              <a:t>耶路撒冷的眾女子啊！我指著田野的羚羊、母鹿懇求你們，不要激動，不要挑動愛情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蘋果樹（在近東地區罕有的植物）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呈現互相愛慕，渴慕的畫面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惟有情人的擁抱才能醫治她的相思病（近東情歌的特色）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雅歌 2:7－不要驚動愛情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7 </a:t>
            </a:r>
            <a:r>
              <a:rPr lang="en" sz="2400"/>
              <a:t>耶路撒冷的眾女子啊！我指著田野的羚羊、母鹿懇求你們，不要激動，不要挑動愛情，等它自發吧。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等待愛情自發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佳偶雖然被邀請到王宮，雖然受到所羅門的重視，但是她卻沒有被這些外在的環境及因素所影響。她與良人的愛情早在邂逅時深深的種在她的心裡。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這段關係是私人的，濃烈的，讓人折磨的，讓人興奮的。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我們與神的浪漫故事</a:t>
            </a:r>
            <a:endParaRPr/>
          </a:p>
        </p:txBody>
      </p:sp>
      <p:sp>
        <p:nvSpPr>
          <p:cNvPr id="261" name="Google Shape;261;p4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我們有否像佳偶一樣，面對良人會感到自卑，介意自己被罪惡染得一片漆黑？你覺得自己在神面前是否只是沙崙中的玫瑰花？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我們會否像佳偶一樣，在不同的場合也會想起我們的良人，主耶穌基督？祂已經親自為我們犧牲，清洗了我們的罪污，讓我們成為荊棘中的百合花。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是日大綱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舊約智慧文學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如何詮釋雅歌（M.O.P.）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詮釋雅歌 1:1-2:7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今天讀雅歌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我們如何解釋智慧？</a:t>
            </a:r>
            <a:endParaRPr sz="2400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013" y="305250"/>
            <a:ext cx="6685976" cy="37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所羅門的智慧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 </a:t>
            </a:r>
            <a:r>
              <a:rPr lang="en" sz="2400" b="1"/>
              <a:t>10 </a:t>
            </a:r>
            <a:r>
              <a:rPr lang="en" sz="2400"/>
              <a:t>現在求你賜我智慧和知識，使我可以領導這人民；否則，誰能治理你這眾多的人民呢？” </a:t>
            </a:r>
            <a:r>
              <a:rPr lang="en" sz="2400" b="1"/>
              <a:t>11 </a:t>
            </a:r>
            <a:r>
              <a:rPr lang="en" sz="2400"/>
              <a:t>　神對所羅門說：“你既然有這個心意：不求富足、財產、尊榮，也不求你敵人的性命，又不求長壽，只為自己求智慧和知識，好治理我的子民，就是我立你作王統治的人民（歷代志下 1:10-11）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比撒列的智慧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比撒列的智慧－耶和華對摩西說： </a:t>
            </a:r>
            <a:r>
              <a:rPr lang="en" sz="2400" b="1"/>
              <a:t>2 </a:t>
            </a:r>
            <a:r>
              <a:rPr lang="en" sz="2400"/>
              <a:t>“看哪，猶大支派中戶珥的孫子，烏利的兒子比撒列，我已經提名召他。 </a:t>
            </a:r>
            <a:r>
              <a:rPr lang="en" sz="2400" b="1"/>
              <a:t>3 </a:t>
            </a:r>
            <a:r>
              <a:rPr lang="en" sz="2400"/>
              <a:t>我也用　神的靈充滿了他，使他有智慧，有聰明，有知識，有能力作各樣的手工， </a:t>
            </a:r>
            <a:r>
              <a:rPr lang="en" sz="2400" b="1"/>
              <a:t>4 </a:t>
            </a:r>
            <a:r>
              <a:rPr lang="en" sz="2400"/>
              <a:t>可以設計巧工，可以用金、銀、銅製造各物。（出 31:1-4）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但以理及他朋友的智慧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17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這四個年輕人在各種文字和學問上，　神都賜他們知識和聰明；但以理並且能明白一切異象和異夢。 </a:t>
            </a:r>
            <a:r>
              <a:rPr lang="en" sz="2400" b="1">
                <a:latin typeface="Arial"/>
                <a:ea typeface="Arial"/>
                <a:cs typeface="Arial"/>
                <a:sym typeface="Arial"/>
              </a:rPr>
              <a:t>18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到了王吩咐帶所有年輕人進宮的日子，太監長就領他們到尼布甲尼撒王面前。 </a:t>
            </a:r>
            <a:r>
              <a:rPr lang="en" sz="2400" b="1">
                <a:latin typeface="Arial"/>
                <a:ea typeface="Arial"/>
                <a:cs typeface="Arial"/>
                <a:sym typeface="Arial"/>
              </a:rPr>
              <a:t>19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王和他們談話，發現他們所有的人中，沒有一個比得上但以理、哈拿尼雅、米沙利、亞撒利雅的；他們四人就侍立在王面前。 </a:t>
            </a:r>
            <a:r>
              <a:rPr lang="en" sz="2400" b="1"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王考問他們一切智慧和聰明的事，就發現他們比全國所有的術士和用法術的更勝十倍。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舊約的智慧文學與雅歌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Herold Fisch，「雅歌所歌頌的愛情非常特別，在於其異常的專一」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愛情裡面的智慧：忠貞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李思敬，「對於一個有深刻宗教信仰的民族－猶太人整個民族歷史都建立在上帝的揀選，救恩，與立約之上；一個無可置疑的結論就是：雅歌中的愛情，正是上帝對祂子民的愛。」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Microsoft Office PowerPoint</Application>
  <PresentationFormat>On-screen Show (16:9)</PresentationFormat>
  <Paragraphs>141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Verdana</vt:lpstr>
      <vt:lpstr>Calibri</vt:lpstr>
      <vt:lpstr>Old Standard TT</vt:lpstr>
      <vt:lpstr>Paperback</vt:lpstr>
      <vt:lpstr>雅歌研讀</vt:lpstr>
      <vt:lpstr>PowerPoint Presentation</vt:lpstr>
      <vt:lpstr>PowerPoint Presentation</vt:lpstr>
      <vt:lpstr>是日大綱</vt:lpstr>
      <vt:lpstr>PowerPoint Presentation</vt:lpstr>
      <vt:lpstr>所羅門的智慧</vt:lpstr>
      <vt:lpstr>比撒列的智慧</vt:lpstr>
      <vt:lpstr>但以理及他朋友的智慧</vt:lpstr>
      <vt:lpstr>舊約的智慧文學與雅歌</vt:lpstr>
      <vt:lpstr>舊約五小卷 Megilloth</vt:lpstr>
      <vt:lpstr>反思問題</vt:lpstr>
      <vt:lpstr>研讀雅歌－M.O.P.</vt:lpstr>
      <vt:lpstr>釋經進路（Meaning）</vt:lpstr>
      <vt:lpstr>釋經進路（Meaning）</vt:lpstr>
      <vt:lpstr>釋經進路（Meaning）</vt:lpstr>
      <vt:lpstr>釋經進路（Meaning）</vt:lpstr>
      <vt:lpstr>Origin：歷史背景</vt:lpstr>
      <vt:lpstr>Origin：文學體裁</vt:lpstr>
      <vt:lpstr>雅歌書結構</vt:lpstr>
      <vt:lpstr>Person: 人物</vt:lpstr>
      <vt:lpstr>經文架構</vt:lpstr>
      <vt:lpstr>雅歌 1:1－為愛情立題</vt:lpstr>
      <vt:lpstr>雅歌 1:2-4a－佳偶的呼喊</vt:lpstr>
      <vt:lpstr>雅歌 1:4, 1:8 群眾的點綴</vt:lpstr>
      <vt:lpstr>雅歌 1:5-7－佳偶對良人的思念（1）</vt:lpstr>
      <vt:lpstr>佳偶的自我描述</vt:lpstr>
      <vt:lpstr>雅歌 1:9-11－所羅門王的示愛</vt:lpstr>
      <vt:lpstr>雅歌 1:12-14－佳偶對良人的思念（2）</vt:lpstr>
      <vt:lpstr>PowerPoint Presentation</vt:lpstr>
      <vt:lpstr>雅歌 1:15-2:2－佳偶與良人的對話（1） </vt:lpstr>
      <vt:lpstr>雅歌 2:3-2:6－佳偶與良人的對話（2） </vt:lpstr>
      <vt:lpstr>雅歌 2:7－不要驚動愛情 </vt:lpstr>
      <vt:lpstr>我們與神的浪漫故事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雅歌研讀</dc:title>
  <dc:creator>Brian</dc:creator>
  <cp:lastModifiedBy>Brian Kin Kap Wong</cp:lastModifiedBy>
  <cp:revision>1</cp:revision>
  <dcterms:modified xsi:type="dcterms:W3CDTF">2020-04-23T14:11:29Z</dcterms:modified>
</cp:coreProperties>
</file>