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44"/>
  </p:notesMasterIdLst>
  <p:sldIdLst>
    <p:sldId id="264" r:id="rId5"/>
    <p:sldId id="330" r:id="rId6"/>
    <p:sldId id="331" r:id="rId7"/>
    <p:sldId id="333" r:id="rId8"/>
    <p:sldId id="334" r:id="rId9"/>
    <p:sldId id="336" r:id="rId10"/>
    <p:sldId id="335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9" r:id="rId22"/>
    <p:sldId id="350" r:id="rId23"/>
    <p:sldId id="351" r:id="rId24"/>
    <p:sldId id="352" r:id="rId25"/>
    <p:sldId id="353" r:id="rId26"/>
    <p:sldId id="348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9" r:id="rId36"/>
    <p:sldId id="362" r:id="rId37"/>
    <p:sldId id="363" r:id="rId38"/>
    <p:sldId id="364" r:id="rId39"/>
    <p:sldId id="365" r:id="rId40"/>
    <p:sldId id="366" r:id="rId41"/>
    <p:sldId id="367" r:id="rId42"/>
    <p:sldId id="36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allo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Red_onions.jpg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zh-TW" altLang="en-US" dirty="0"/>
              <a:t>雅歌 三：</a:t>
            </a:r>
            <a:r>
              <a:rPr lang="en-CA" altLang="zh-TW" dirty="0"/>
              <a:t>6 – </a:t>
            </a:r>
            <a:r>
              <a:rPr lang="zh-TW" altLang="en-US" dirty="0"/>
              <a:t>五：</a:t>
            </a:r>
            <a:r>
              <a:rPr lang="en-CA" altLang="zh-TW" dirty="0"/>
              <a:t>1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Sit Dolor Amet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08D6-0988-4957-BC0B-AC644192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52856"/>
          </a:xfrm>
        </p:spPr>
        <p:txBody>
          <a:bodyPr/>
          <a:lstStyle/>
          <a:p>
            <a:r>
              <a:rPr lang="en-CA" dirty="0"/>
              <a:t>V. 6 - 11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B93D7-3DED-4796-82FD-38C22D2E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590675"/>
            <a:ext cx="11201400" cy="4848225"/>
          </a:xfrm>
        </p:spPr>
        <p:txBody>
          <a:bodyPr>
            <a:noAutofit/>
          </a:bodyPr>
          <a:lstStyle/>
          <a:p>
            <a:r>
              <a:rPr lang="en-CA" sz="3200" dirty="0"/>
              <a:t>V. 9  - 10		</a:t>
            </a:r>
            <a:r>
              <a:rPr lang="zh-TW" altLang="en-US" sz="3200" dirty="0"/>
              <a:t>轎是用黎巴嫩的木頭做的；黎巴嫩以香柏樹聞名。所羅門建殿的時候特別向推羅王希蘭要求香柏木來建聖殿 </a:t>
            </a:r>
            <a:r>
              <a:rPr lang="en-CA" altLang="zh-TW" sz="3200" dirty="0"/>
              <a:t>(</a:t>
            </a:r>
            <a:r>
              <a:rPr lang="zh-TW" altLang="en-US" sz="3200" dirty="0"/>
              <a:t>王上五：</a:t>
            </a:r>
            <a:r>
              <a:rPr lang="en-CA" altLang="zh-TW" sz="3200" dirty="0"/>
              <a:t>1 – 6)</a:t>
            </a:r>
          </a:p>
          <a:p>
            <a:r>
              <a:rPr lang="zh-TW" altLang="en-US" sz="3200" dirty="0"/>
              <a:t>金、銀、紫色都是像徵王室</a:t>
            </a:r>
            <a:endParaRPr lang="en-CA" altLang="zh-TW" sz="3200" dirty="0"/>
          </a:p>
          <a:p>
            <a:r>
              <a:rPr lang="zh-TW" altLang="en-US" sz="3200" dirty="0"/>
              <a:t>「其 中 所 鋪 的 乃 耶 路 撒 冷 眾 女 子 的 愛 情」 代表內中滿載著耶路撒冷眾女子的祝福</a:t>
            </a:r>
            <a:endParaRPr lang="en-CA" altLang="zh-TW" sz="3200" dirty="0"/>
          </a:p>
          <a:p>
            <a:r>
              <a:rPr lang="zh-TW" altLang="en-US" sz="3200" dirty="0"/>
              <a:t>這段經文反映這婚禮帶有王室的色彩，也包含神聖的意義，充滿著耶路撒冷眾女子的祝福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31763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BE33-F2F2-43B3-8875-6D38DE3D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生命的實踐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B124-E11F-4E59-BA2F-B995E6793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婚禮重要還是婚盟重要？</a:t>
            </a:r>
            <a:endParaRPr lang="en-CA" altLang="zh-TW" sz="3600" dirty="0"/>
          </a:p>
          <a:p>
            <a:r>
              <a:rPr lang="zh-TW" altLang="en-US" sz="3600" dirty="0"/>
              <a:t>我如何信守與配偶所訂的婚盟？</a:t>
            </a:r>
            <a:endParaRPr lang="en-CA" altLang="zh-TW" sz="3600" dirty="0"/>
          </a:p>
          <a:p>
            <a:r>
              <a:rPr lang="zh-TW" altLang="en-US" sz="3600" dirty="0"/>
              <a:t>若然，應用在屬靈的層面，我如何信守與主耶穌基督所立的盟約？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07608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5DC9-9339-4322-B6BF-21B64D8E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6726"/>
            <a:ext cx="10058400" cy="819149"/>
          </a:xfrm>
        </p:spPr>
        <p:txBody>
          <a:bodyPr/>
          <a:lstStyle/>
          <a:p>
            <a:r>
              <a:rPr lang="zh-TW" altLang="en-US" dirty="0"/>
              <a:t>身體頌歌 </a:t>
            </a:r>
            <a:r>
              <a:rPr lang="en-CA" altLang="zh-TW" dirty="0"/>
              <a:t>(</a:t>
            </a:r>
            <a:r>
              <a:rPr lang="zh-TW" altLang="en-US" dirty="0"/>
              <a:t>四：</a:t>
            </a:r>
            <a:r>
              <a:rPr lang="en-CA" altLang="zh-TW" dirty="0"/>
              <a:t>1 – 7)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E2244-0C3C-4644-9DB9-E92EBE3D9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381125"/>
            <a:ext cx="11182350" cy="4933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4 : 1  </a:t>
            </a:r>
            <a:r>
              <a:rPr lang="zh-TW" altLang="en-US" sz="2800" dirty="0"/>
              <a:t>我 的 佳 偶 ， 你 甚 美 麗 ！ 你 甚 美 麗 ！ 你 的 眼 在 帕 子 內 好 像 鴿 子 眼 。 你 的 頭 髮 如 同 山 羊 群 臥 在 基 列 山 旁 。</a:t>
            </a:r>
            <a:r>
              <a:rPr lang="en-US" altLang="zh-TW" sz="2800" dirty="0"/>
              <a:t>2 </a:t>
            </a:r>
            <a:r>
              <a:rPr lang="zh-TW" altLang="en-US" sz="2800" dirty="0"/>
              <a:t>你 的 牙 齒 如 新 剪 毛 的 一 群 母 羊 ， 洗 淨 上 來 ， 個 個 都 有 雙 生 ， 沒 有 一 隻 喪 掉 子 的 。</a:t>
            </a:r>
            <a:r>
              <a:rPr lang="en-US" altLang="zh-TW" sz="2800" dirty="0"/>
              <a:t>3 </a:t>
            </a:r>
            <a:r>
              <a:rPr lang="zh-TW" altLang="en-US" sz="2800" dirty="0"/>
              <a:t>你 的 唇 好 像 一 條 朱 紅 線 ； 你 的 嘴 也 秀 美 。 你 的 兩 太 陽 在 帕 子 內 ， 如 同 一 塊 石 榴 。</a:t>
            </a:r>
            <a:r>
              <a:rPr lang="en-US" altLang="zh-TW" sz="2800" dirty="0"/>
              <a:t>4 </a:t>
            </a:r>
            <a:r>
              <a:rPr lang="zh-TW" altLang="en-US" sz="2800" dirty="0"/>
              <a:t>你 的 頸 項 好 像 大 衛 建 造 收 藏 軍 器 的 高 臺 ， 其 上 懸 掛 一 千 盾 牌 ， 都 是 勇 士 的 籐 牌 。</a:t>
            </a:r>
            <a:r>
              <a:rPr lang="en-US" altLang="zh-TW" sz="2800" dirty="0"/>
              <a:t>5 </a:t>
            </a:r>
            <a:r>
              <a:rPr lang="zh-TW" altLang="en-US" sz="2800" dirty="0"/>
              <a:t>你 的 兩 乳 好 像 百 合 花 中 吃 草 的 一 對 小 鹿 ， 就 是 母 鹿 雙 生 的 。</a:t>
            </a:r>
            <a:r>
              <a:rPr lang="en-US" altLang="zh-TW" sz="2800" dirty="0"/>
              <a:t>6 </a:t>
            </a:r>
            <a:r>
              <a:rPr lang="zh-TW" altLang="en-US" sz="2800" dirty="0"/>
              <a:t>我 要 往 沒 藥 山 和 乳 香 岡 去 ， 直 等 到 天 起 涼 風 、 日 影 飛 去 的 時 候 回 來 。</a:t>
            </a:r>
            <a:r>
              <a:rPr lang="en-US" altLang="zh-TW" sz="2800" dirty="0"/>
              <a:t>7 </a:t>
            </a:r>
            <a:r>
              <a:rPr lang="zh-TW" altLang="en-US" sz="2800" dirty="0"/>
              <a:t>我 的 佳 偶 ， 你 全 然 美 麗 ， 毫 無 瑕 疵 ！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937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D850-3A92-4A37-9F18-C5014970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身體頌歌 </a:t>
            </a:r>
            <a:r>
              <a:rPr lang="en-US" altLang="zh-TW" dirty="0"/>
              <a:t>(</a:t>
            </a:r>
            <a:r>
              <a:rPr lang="zh-TW" altLang="en-US" dirty="0"/>
              <a:t>四：</a:t>
            </a:r>
            <a:r>
              <a:rPr lang="en-US" altLang="zh-TW" dirty="0"/>
              <a:t>1 – 7)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0DCE-C321-41C5-AD94-D3841CC9A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婚姻中的身體結合是神所意願的；然而，因著原罪的影響，我們對身體的觀念有所偏差，其中，神學思想中的二元論，就把靈看為美好，將肉體貶為罪惡之源。</a:t>
            </a:r>
            <a:endParaRPr lang="en-CA" altLang="zh-TW" sz="3200" dirty="0"/>
          </a:p>
          <a:p>
            <a:r>
              <a:rPr lang="zh-TW" altLang="en-US" sz="3200" dirty="0"/>
              <a:t>這段身體頌歌一方面帶領讀者重返伊甸之愛，另一方面也糾正錯誤的神學觀點，重伸靈與肉體的美好。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41457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541-A86A-411B-99B9-6931B0A3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身體頌歌 </a:t>
            </a:r>
            <a:r>
              <a:rPr lang="en-US" altLang="zh-TW" dirty="0"/>
              <a:t>(</a:t>
            </a:r>
            <a:r>
              <a:rPr lang="zh-TW" altLang="en-US" dirty="0"/>
              <a:t>四：</a:t>
            </a:r>
            <a:r>
              <a:rPr lang="en-US" altLang="zh-TW" dirty="0"/>
              <a:t>1 – 7)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2F8B9-227F-4C3B-8B29-01FE032DD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zh-TW" altLang="en-US" sz="3200" dirty="0"/>
              <a:t>「眼在柏子內」表示男主角在柏子外向裡面觀看女主角的眼睛，就好像今日，隔著頭紗觀看一樣</a:t>
            </a:r>
            <a:endParaRPr lang="en-CA" altLang="zh-TW" sz="3200" dirty="0"/>
          </a:p>
          <a:p>
            <a:r>
              <a:rPr lang="en-CA" sz="3200" dirty="0"/>
              <a:t>  </a:t>
            </a:r>
            <a:r>
              <a:rPr lang="zh-TW" altLang="en-US" sz="3200" dirty="0"/>
              <a:t>基列山是士師與王朝必爭之地，因為糧食豐足，也是以色列被虜歸回的象徵 </a:t>
            </a:r>
            <a:r>
              <a:rPr lang="en-CA" altLang="zh-TW" sz="3200" dirty="0"/>
              <a:t>(</a:t>
            </a:r>
            <a:r>
              <a:rPr lang="zh-TW" altLang="en-US" sz="3200" dirty="0"/>
              <a:t>亞十：</a:t>
            </a:r>
            <a:r>
              <a:rPr lang="en-CA" altLang="zh-TW" sz="3200" dirty="0"/>
              <a:t>10)</a:t>
            </a:r>
            <a:r>
              <a:rPr lang="zh-TW" altLang="en-US" sz="3200" dirty="0"/>
              <a:t>。故此喻意富饒，在那裡羊群必得飽足，即使曾經憂患，終必歸回。</a:t>
            </a:r>
            <a:endParaRPr lang="en-CA" altLang="zh-TW" sz="32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065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789A-6E1D-4ED5-8053-DB201D5E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身體頌歌 </a:t>
            </a:r>
            <a:r>
              <a:rPr lang="en-US" altLang="zh-TW" dirty="0"/>
              <a:t>(</a:t>
            </a:r>
            <a:r>
              <a:rPr lang="zh-TW" altLang="en-US" dirty="0"/>
              <a:t>四：</a:t>
            </a:r>
            <a:r>
              <a:rPr lang="en-US" altLang="zh-TW" dirty="0"/>
              <a:t>1 – 7)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7298-536C-45D6-ADE3-D487333A9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95525"/>
            <a:ext cx="10058400" cy="4038219"/>
          </a:xfrm>
        </p:spPr>
        <p:txBody>
          <a:bodyPr>
            <a:normAutofit fontScale="92500" lnSpcReduction="20000"/>
          </a:bodyPr>
          <a:lstStyle/>
          <a:p>
            <a:r>
              <a:rPr lang="en-CA" sz="3900" dirty="0"/>
              <a:t>V. 4	</a:t>
            </a:r>
            <a:r>
              <a:rPr lang="zh-TW" altLang="en-US" sz="3200" dirty="0"/>
              <a:t>「懸 掛 一 千 盾 牌 」指項鏈，增加女子的美麗和尊嚴； 「盾牌」暗示女子有自我防衛的能力， 「勇 士 的 籐 牌 」 代表女子的高貴，可敬。</a:t>
            </a:r>
            <a:endParaRPr lang="en-CA" altLang="zh-TW" sz="3200" dirty="0"/>
          </a:p>
          <a:p>
            <a:r>
              <a:rPr lang="en-CA" sz="3200" dirty="0"/>
              <a:t>V. 5	</a:t>
            </a:r>
            <a:r>
              <a:rPr lang="zh-TW" altLang="en-US" sz="3200" dirty="0"/>
              <a:t>靈意解經中， 「兩乳」可以指摩西和亞倫，延伸神的律法的基礎：愛主和愛人。也可像徵耶穌基督的血和水，或指十誡的兩塊法板。</a:t>
            </a:r>
            <a:endParaRPr lang="en-CA" altLang="zh-TW" sz="3200" dirty="0"/>
          </a:p>
          <a:p>
            <a:r>
              <a:rPr lang="en-CA" sz="3200" dirty="0"/>
              <a:t>V. 6	</a:t>
            </a:r>
            <a:r>
              <a:rPr lang="zh-TW" altLang="en-US" sz="3200" dirty="0"/>
              <a:t>「沒 藥 山 和 乳 香 岡 」喻指極為美麗、熱情、超然的地方。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70332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2CBA-6DC7-4454-B192-8CE872DF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5301"/>
            <a:ext cx="10058400" cy="1009650"/>
          </a:xfrm>
        </p:spPr>
        <p:txBody>
          <a:bodyPr/>
          <a:lstStyle/>
          <a:p>
            <a:r>
              <a:rPr lang="zh-TW" altLang="en-US" dirty="0"/>
              <a:t>生命實踐：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4B63B-1FCC-441C-83B2-C6C96AF93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38301"/>
            <a:ext cx="11172825" cy="4724398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若然婚盟，在屬靈的代表意義，就好像基督愛教會，為教會而犧牲：</a:t>
            </a:r>
            <a:endParaRPr lang="en-CA" altLang="zh-TW" sz="3200" dirty="0"/>
          </a:p>
          <a:p>
            <a:pPr marL="0" indent="0">
              <a:buNone/>
            </a:pPr>
            <a:r>
              <a:rPr lang="zh-TW" altLang="en-US" sz="3200" dirty="0"/>
              <a:t>「</a:t>
            </a:r>
            <a:r>
              <a:rPr lang="en-US" altLang="zh-TW" sz="3200" dirty="0"/>
              <a:t>25 </a:t>
            </a:r>
            <a:r>
              <a:rPr lang="zh-TW" altLang="en-US" sz="3200" dirty="0"/>
              <a:t>你 們 作 丈 夫 的 ， 要 愛 你 們 的 妻 子 ， 正 如 基 督 愛 教 會 ， 為 教 會 捨 己 。</a:t>
            </a:r>
            <a:r>
              <a:rPr lang="en-US" altLang="zh-TW" sz="3200" dirty="0"/>
              <a:t>26 </a:t>
            </a:r>
            <a:r>
              <a:rPr lang="zh-TW" altLang="en-US" sz="3200" dirty="0"/>
              <a:t>要 用 水 藉 著 道 把 教 會 洗 淨 ， 成 為 聖 潔 ，</a:t>
            </a:r>
            <a:r>
              <a:rPr lang="en-US" altLang="zh-TW" sz="3200" dirty="0"/>
              <a:t>27 </a:t>
            </a:r>
            <a:r>
              <a:rPr lang="zh-TW" altLang="en-US" sz="3200" dirty="0"/>
              <a:t>可 以 獻 給 自 己 ， 作 個 榮 耀 的 教 會 ， 毫 無 玷 污 、 皺 紋 等 類 的 病 ， 乃 是 聖 潔 沒 有 瑕 疵 的 。」</a:t>
            </a:r>
            <a:endParaRPr lang="en-CA" altLang="zh-TW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200" dirty="0"/>
              <a:t>在婚姻關係中，我可以怎樣為配偶犧牲？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5265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2824-E224-4BF2-984E-BF0E630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四： </a:t>
            </a:r>
            <a:r>
              <a:rPr lang="en-CA" altLang="zh-TW" dirty="0"/>
              <a:t>8 - 11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C11A-2146-43B9-84D8-9FCE1E16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85950"/>
            <a:ext cx="11134724" cy="4329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/>
              <a:t>8 </a:t>
            </a:r>
            <a:r>
              <a:rPr lang="zh-TW" altLang="en-US" sz="2800" b="1" dirty="0"/>
              <a:t>我 的 新 婦 ， 求 你 與 我 一 同 離 開 利 巴 嫩 ， 與 我 一 同 離 開 利 巴 嫩 。 從 亞 瑪 拿 頂 ， 從 示 尼 珥 與 黑 門 頂 ， 從 有 獅 子 的 洞 ， 從 有 豹 子 的 山 往 下 觀 看 。</a:t>
            </a:r>
            <a:r>
              <a:rPr lang="en-US" altLang="zh-TW" sz="2800" b="1" dirty="0"/>
              <a:t>9 </a:t>
            </a:r>
            <a:r>
              <a:rPr lang="zh-TW" altLang="en-US" sz="2800" b="1" dirty="0"/>
              <a:t>我 妹 子 ， 我 新 婦 ， 你 奪 了 我 的 心 。 你 用 眼 一 看 ， 用 你 項 上 的 一 條 金 鍊 ， 奪 了 我 的 心 ！</a:t>
            </a:r>
            <a:r>
              <a:rPr lang="en-US" altLang="zh-TW" sz="2800" b="1" dirty="0"/>
              <a:t>10 </a:t>
            </a:r>
            <a:r>
              <a:rPr lang="zh-TW" altLang="en-US" sz="2800" b="1" dirty="0"/>
              <a:t>我 妹 子 ， 我 新 婦 ， 你 的 愛 情 何 其 美 ！ 你 的 愛 情 比 酒 更 美 ！ 你 膏 油 的 香 氣 勝 過 一 切 香 品 ！</a:t>
            </a:r>
            <a:r>
              <a:rPr lang="en-US" altLang="zh-TW" sz="2800" b="1" dirty="0"/>
              <a:t>11 </a:t>
            </a:r>
            <a:r>
              <a:rPr lang="zh-TW" altLang="en-US" sz="2800" b="1" dirty="0"/>
              <a:t>我 新 婦 ， 你 的 嘴 唇 滴 蜜 ， 好 像 蜂 房 滴 蜜 ； 你 的 舌 下 有 蜜 ， 有 奶 。 你 衣 服 的 香 氣 如 利 巴 嫩 的 香 氣 。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67932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2824-E224-4BF2-984E-BF0E630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四： </a:t>
            </a:r>
            <a:r>
              <a:rPr lang="en-CA" altLang="zh-TW" dirty="0"/>
              <a:t>8 - 11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C11A-2146-43B9-84D8-9FCE1E16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85950"/>
            <a:ext cx="11134724" cy="4329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/>
              <a:t>8 </a:t>
            </a:r>
            <a:r>
              <a:rPr lang="zh-TW" altLang="en-US" sz="2800" b="1" dirty="0"/>
              <a:t>我 的 新 婦 ，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求 你 與 我 一 同 離 開 利 巴 嫩 ，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與 我 一 同 離 開 利 巴 嫩 。</a:t>
            </a:r>
            <a:endParaRPr lang="en-CA" sz="2800" b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899091B-81A9-4C62-A7A7-DBCB54A07611}"/>
              </a:ext>
            </a:extLst>
          </p:cNvPr>
          <p:cNvSpPr/>
          <p:nvPr/>
        </p:nvSpPr>
        <p:spPr>
          <a:xfrm>
            <a:off x="6686550" y="2162175"/>
            <a:ext cx="304800" cy="12668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64ADE2-2C8D-4FDB-9D7A-08A3C69CA7EB}"/>
              </a:ext>
            </a:extLst>
          </p:cNvPr>
          <p:cNvSpPr/>
          <p:nvPr/>
        </p:nvSpPr>
        <p:spPr>
          <a:xfrm>
            <a:off x="7885464" y="2333922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782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2824-E224-4BF2-984E-BF0E630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四： </a:t>
            </a:r>
            <a:r>
              <a:rPr lang="en-CA" altLang="zh-TW" dirty="0"/>
              <a:t>8 - 11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C11A-2146-43B9-84D8-9FCE1E16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85950"/>
            <a:ext cx="11134724" cy="4329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/>
              <a:t>從 亞 瑪 拿 頂 ，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從 示 尼 珥 與 黑 門 頂 ，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從 有 獅 子 的 洞 ，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從 有 豹 子 的 山 往 下 觀 看 。</a:t>
            </a:r>
            <a:endParaRPr lang="en-CA" sz="2800" b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C8D6905-2C02-4C09-AABE-33A57AC40D23}"/>
              </a:ext>
            </a:extLst>
          </p:cNvPr>
          <p:cNvSpPr/>
          <p:nvPr/>
        </p:nvSpPr>
        <p:spPr>
          <a:xfrm>
            <a:off x="5924550" y="2114550"/>
            <a:ext cx="171450" cy="17811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2C5E0-5F23-44F6-806D-301277B2EA05}"/>
              </a:ext>
            </a:extLst>
          </p:cNvPr>
          <p:cNvSpPr/>
          <p:nvPr/>
        </p:nvSpPr>
        <p:spPr>
          <a:xfrm>
            <a:off x="6707362" y="2543472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42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9891-43BC-410C-841F-4F942D12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前言 三：</a:t>
            </a:r>
            <a:r>
              <a:rPr lang="en-CA" altLang="zh-TW" dirty="0"/>
              <a:t>1 - 5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60E49-A9AB-4C64-8FBF-CB8819C60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dirty="0"/>
              <a:t>我要起來 </a:t>
            </a:r>
            <a:r>
              <a:rPr lang="en-CA" altLang="zh-TW" sz="2800" dirty="0"/>
              <a:t>(</a:t>
            </a:r>
            <a:r>
              <a:rPr lang="zh-TW" altLang="en-US" sz="2800" dirty="0"/>
              <a:t>三：</a:t>
            </a:r>
            <a:r>
              <a:rPr lang="en-CA" altLang="zh-TW" sz="2800" dirty="0"/>
              <a:t>2)</a:t>
            </a:r>
          </a:p>
          <a:p>
            <a:pPr marL="0" indent="0">
              <a:buNone/>
            </a:pPr>
            <a:r>
              <a:rPr lang="en-CA" altLang="zh-TW" sz="2800" dirty="0"/>
              <a:t>	</a:t>
            </a:r>
            <a:r>
              <a:rPr lang="zh-TW" altLang="en-US" sz="2800" dirty="0"/>
              <a:t>行在城中、</a:t>
            </a:r>
            <a:endParaRPr lang="en-CA" altLang="zh-TW" sz="2800" dirty="0"/>
          </a:p>
          <a:p>
            <a:pPr marL="0" indent="0">
              <a:buNone/>
            </a:pPr>
            <a:r>
              <a:rPr lang="en-CA" altLang="zh-TW" sz="2800" dirty="0"/>
              <a:t>	</a:t>
            </a:r>
            <a:r>
              <a:rPr lang="zh-TW" altLang="en-US" sz="2800" dirty="0"/>
              <a:t>大街、寬闊處</a:t>
            </a:r>
            <a:endParaRPr lang="en-CA" altLang="zh-TW" sz="2800" dirty="0"/>
          </a:p>
          <a:p>
            <a:pPr marL="0" indent="0">
              <a:buNone/>
            </a:pPr>
            <a:r>
              <a:rPr lang="en-CA" altLang="zh-TW" sz="2800" dirty="0"/>
              <a:t>		</a:t>
            </a:r>
            <a:r>
              <a:rPr lang="zh-TW" altLang="en-US" sz="2800" dirty="0"/>
              <a:t>尋找、卻尋不見</a:t>
            </a:r>
            <a:endParaRPr lang="en-CA" altLang="zh-TW" sz="2800" dirty="0"/>
          </a:p>
          <a:p>
            <a:r>
              <a:rPr lang="zh-TW" altLang="en-US" sz="2800" dirty="0">
                <a:solidFill>
                  <a:srgbClr val="FF0000"/>
                </a:solidFill>
              </a:rPr>
              <a:t>敘述女子走遍全城的大街小巷，卻尋不到心中 所愛的那份強烈的失落感。</a:t>
            </a:r>
            <a:endParaRPr lang="en-CA" altLang="zh-TW" sz="2800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71CC0-AEF7-4E08-A78D-0586D1352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5158740" cy="3749040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/>
              <a:t>我剛離開 </a:t>
            </a:r>
            <a:r>
              <a:rPr lang="en-CA" altLang="zh-TW" sz="2800" dirty="0"/>
              <a:t>(</a:t>
            </a:r>
            <a:r>
              <a:rPr lang="zh-TW" altLang="en-US" sz="2800" dirty="0"/>
              <a:t>三：</a:t>
            </a:r>
            <a:r>
              <a:rPr lang="en-CA" altLang="zh-TW" sz="2800" dirty="0"/>
              <a:t>4)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zh-TW" altLang="en-US" sz="2800" dirty="0"/>
              <a:t>就遇見他</a:t>
            </a:r>
            <a:endParaRPr lang="en-CA" altLang="zh-TW" sz="2800" dirty="0"/>
          </a:p>
          <a:p>
            <a:pPr marL="0" indent="0">
              <a:buNone/>
            </a:pPr>
            <a:r>
              <a:rPr lang="en-CA" sz="2800" dirty="0"/>
              <a:t>		</a:t>
            </a:r>
            <a:r>
              <a:rPr lang="zh-TW" altLang="en-US" sz="2800" dirty="0"/>
              <a:t>拉著他，</a:t>
            </a:r>
            <a:endParaRPr lang="en-CA" altLang="zh-TW" sz="2800" dirty="0"/>
          </a:p>
          <a:p>
            <a:pPr marL="0" indent="0">
              <a:buNone/>
            </a:pPr>
            <a:r>
              <a:rPr lang="en-CA" altLang="zh-TW" sz="2800" dirty="0"/>
              <a:t>		</a:t>
            </a:r>
            <a:r>
              <a:rPr lang="zh-TW" altLang="en-US" sz="2800" dirty="0"/>
              <a:t>進我母家、</a:t>
            </a:r>
            <a:endParaRPr lang="en-CA" altLang="zh-TW" sz="2800" dirty="0"/>
          </a:p>
          <a:p>
            <a:pPr marL="0" indent="0">
              <a:buNone/>
            </a:pPr>
            <a:r>
              <a:rPr lang="en-CA" altLang="zh-TW" sz="2800" dirty="0"/>
              <a:t>		</a:t>
            </a:r>
            <a:r>
              <a:rPr lang="zh-TW" altLang="en-US" sz="2800" dirty="0"/>
              <a:t>進我內室</a:t>
            </a:r>
            <a:endParaRPr lang="en-CA" altLang="zh-TW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CA" sz="2800" dirty="0"/>
              <a:t> </a:t>
            </a:r>
            <a:r>
              <a:rPr lang="zh-TW" altLang="en-US" sz="2800" dirty="0">
                <a:solidFill>
                  <a:srgbClr val="FF0000"/>
                </a:solidFill>
              </a:rPr>
              <a:t>強調分開後重聚的那份激情</a:t>
            </a:r>
            <a:endParaRPr lang="en-CA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AC2DC2-05DE-4BE4-8BD5-C51889C6C20A}"/>
              </a:ext>
            </a:extLst>
          </p:cNvPr>
          <p:cNvCxnSpPr/>
          <p:nvPr/>
        </p:nvCxnSpPr>
        <p:spPr>
          <a:xfrm>
            <a:off x="1666875" y="2628900"/>
            <a:ext cx="0" cy="581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CAC2FB-9037-4975-A427-1AF499D58F2F}"/>
              </a:ext>
            </a:extLst>
          </p:cNvPr>
          <p:cNvCxnSpPr/>
          <p:nvPr/>
        </p:nvCxnSpPr>
        <p:spPr>
          <a:xfrm>
            <a:off x="1676400" y="3238500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2CC43F-C4D2-4857-B2E2-FA5D838466B1}"/>
              </a:ext>
            </a:extLst>
          </p:cNvPr>
          <p:cNvCxnSpPr/>
          <p:nvPr/>
        </p:nvCxnSpPr>
        <p:spPr>
          <a:xfrm>
            <a:off x="2533650" y="3724275"/>
            <a:ext cx="0" cy="333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53CFAC-A983-415B-8DAD-E892E7FB8BCA}"/>
              </a:ext>
            </a:extLst>
          </p:cNvPr>
          <p:cNvCxnSpPr/>
          <p:nvPr/>
        </p:nvCxnSpPr>
        <p:spPr>
          <a:xfrm>
            <a:off x="2533650" y="4067175"/>
            <a:ext cx="361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72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2824-E224-4BF2-984E-BF0E630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四： </a:t>
            </a:r>
            <a:r>
              <a:rPr lang="en-CA" altLang="zh-TW" dirty="0"/>
              <a:t>8 - 11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C11A-2146-43B9-84D8-9FCE1E16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85950"/>
            <a:ext cx="11134724" cy="4329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/>
              <a:t>9 </a:t>
            </a:r>
            <a:r>
              <a:rPr lang="zh-TW" altLang="en-US" sz="2800" b="1" dirty="0"/>
              <a:t>我 妹 子 ， 我 新 婦 ，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你 奪 了 我 的 心 。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你 用 眼 一 看 ， 用 你 項 上 的 一 條 金 鍊 ，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奪 了 我 的 心 ！</a:t>
            </a:r>
            <a:endParaRPr lang="en-CA" sz="2800" b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C3CEAE3-4578-4C0B-A181-4BC56C31E430}"/>
              </a:ext>
            </a:extLst>
          </p:cNvPr>
          <p:cNvSpPr/>
          <p:nvPr/>
        </p:nvSpPr>
        <p:spPr>
          <a:xfrm>
            <a:off x="8172450" y="2152650"/>
            <a:ext cx="466725" cy="18383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42799C-BCDC-45E9-918F-4AD8EBF526B9}"/>
              </a:ext>
            </a:extLst>
          </p:cNvPr>
          <p:cNvSpPr/>
          <p:nvPr/>
        </p:nvSpPr>
        <p:spPr>
          <a:xfrm>
            <a:off x="9155287" y="2610147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31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2824-E224-4BF2-984E-BF0E630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四： </a:t>
            </a:r>
            <a:r>
              <a:rPr lang="en-CA" altLang="zh-TW" dirty="0"/>
              <a:t>8 - 11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C11A-2146-43B9-84D8-9FCE1E16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85950"/>
            <a:ext cx="11134724" cy="4329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/>
              <a:t>10 </a:t>
            </a:r>
            <a:r>
              <a:rPr lang="zh-TW" altLang="en-US" sz="2800" b="1" dirty="0"/>
              <a:t>我 妹 子 ， 我 新 婦 ，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你 的 愛 情 何 其 美 ！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你 的 愛 情 比 酒 更 美 ！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你 膏 油 的 香 氣 勝 過 一 切 香 品 ！</a:t>
            </a:r>
            <a:endParaRPr lang="en-CA" sz="2800" b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86AC778-9C02-4D2A-AFEE-23E918FAB19E}"/>
              </a:ext>
            </a:extLst>
          </p:cNvPr>
          <p:cNvSpPr/>
          <p:nvPr/>
        </p:nvSpPr>
        <p:spPr>
          <a:xfrm>
            <a:off x="6924675" y="2095500"/>
            <a:ext cx="409575" cy="19907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77B3D-9EAF-45EE-B44A-180774DF52C0}"/>
              </a:ext>
            </a:extLst>
          </p:cNvPr>
          <p:cNvSpPr/>
          <p:nvPr/>
        </p:nvSpPr>
        <p:spPr>
          <a:xfrm>
            <a:off x="7702721" y="2715815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7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2824-E224-4BF2-984E-BF0E630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四： </a:t>
            </a:r>
            <a:r>
              <a:rPr lang="en-CA" altLang="zh-TW" dirty="0"/>
              <a:t>8 - 11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C11A-2146-43B9-84D8-9FCE1E16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85950"/>
            <a:ext cx="11134724" cy="4329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/>
              <a:t>11 </a:t>
            </a:r>
            <a:r>
              <a:rPr lang="zh-TW" altLang="en-US" sz="2800" b="1" dirty="0"/>
              <a:t>我 新 婦 ，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 你 的 嘴 唇 滴 蜜 ， 好 像 蜂 房 滴 蜜 ；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你 的 舌 下 有 蜜 ， 有 奶 。 </a:t>
            </a:r>
            <a:endParaRPr lang="en-CA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你 衣 服 的 香 氣 如 利 巴 嫩 的 香 氣 。</a:t>
            </a:r>
            <a:endParaRPr lang="en-CA" sz="2800" b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7AD87B9-C95E-4E53-AA81-BC508F259763}"/>
              </a:ext>
            </a:extLst>
          </p:cNvPr>
          <p:cNvSpPr/>
          <p:nvPr/>
        </p:nvSpPr>
        <p:spPr>
          <a:xfrm>
            <a:off x="7562850" y="2171700"/>
            <a:ext cx="523875" cy="18097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B1BB5C-8265-4DE2-A2BC-7B6FC71E4D79}"/>
              </a:ext>
            </a:extLst>
          </p:cNvPr>
          <p:cNvSpPr/>
          <p:nvPr/>
        </p:nvSpPr>
        <p:spPr>
          <a:xfrm>
            <a:off x="8488537" y="2614910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45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12B2-3B9A-414C-90D2-26FA4303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 – 11 </a:t>
            </a:r>
            <a:r>
              <a:rPr lang="zh-TW" altLang="en-US" dirty="0"/>
              <a:t>節的結構</a:t>
            </a:r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2A55AC-3C9D-41C7-BEB9-87D093F58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5105400" cy="374904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E57541-362D-4DBB-81DB-66F4163B6B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第 </a:t>
            </a:r>
            <a:r>
              <a:rPr lang="en-CA" altLang="zh-TW" sz="3600" dirty="0"/>
              <a:t>8 </a:t>
            </a:r>
            <a:r>
              <a:rPr lang="zh-TW" altLang="en-US" sz="3600" dirty="0"/>
              <a:t>節</a:t>
            </a:r>
            <a:r>
              <a:rPr lang="en-CA" altLang="zh-TW" sz="3600" dirty="0"/>
              <a:t>a</a:t>
            </a:r>
            <a:r>
              <a:rPr lang="zh-TW" altLang="en-US" sz="3600" dirty="0"/>
              <a:t>部份是引言</a:t>
            </a:r>
            <a:endParaRPr lang="en-CA" altLang="zh-TW" sz="3600" dirty="0"/>
          </a:p>
          <a:p>
            <a:r>
              <a:rPr lang="zh-TW" altLang="en-US" sz="3600" dirty="0"/>
              <a:t>然後</a:t>
            </a:r>
            <a:r>
              <a:rPr lang="en-CA" altLang="zh-TW" sz="3600" dirty="0"/>
              <a:t>8</a:t>
            </a:r>
            <a:r>
              <a:rPr lang="zh-TW" altLang="en-US" sz="3600" dirty="0"/>
              <a:t>節</a:t>
            </a:r>
            <a:r>
              <a:rPr lang="en-CA" altLang="zh-TW" sz="3600" dirty="0"/>
              <a:t>b</a:t>
            </a:r>
            <a:r>
              <a:rPr lang="zh-TW" altLang="en-US" sz="3600" dirty="0"/>
              <a:t>部份至</a:t>
            </a:r>
            <a:r>
              <a:rPr lang="en-CA" altLang="zh-TW" sz="3600" dirty="0"/>
              <a:t>11</a:t>
            </a:r>
            <a:r>
              <a:rPr lang="zh-TW" altLang="en-US" sz="3600" dirty="0"/>
              <a:t>節，分別用</a:t>
            </a:r>
            <a:r>
              <a:rPr lang="en-CA" altLang="zh-TW" sz="3600" dirty="0"/>
              <a:t>4</a:t>
            </a:r>
            <a:r>
              <a:rPr lang="zh-TW" altLang="en-US" sz="3600" dirty="0"/>
              <a:t>句的短句 </a:t>
            </a:r>
            <a:r>
              <a:rPr lang="en-CA" altLang="zh-TW" sz="3600" dirty="0"/>
              <a:t>(</a:t>
            </a:r>
            <a:r>
              <a:rPr lang="zh-TW" altLang="en-US" sz="3600" dirty="0"/>
              <a:t>四方面</a:t>
            </a:r>
            <a:r>
              <a:rPr lang="en-CA" altLang="zh-TW" sz="3600" dirty="0"/>
              <a:t>)</a:t>
            </a:r>
            <a:r>
              <a:rPr lang="zh-TW" altLang="en-US" sz="3600" dirty="0"/>
              <a:t>，來論証 </a:t>
            </a:r>
            <a:r>
              <a:rPr lang="en-CA" altLang="zh-TW" sz="3600" dirty="0"/>
              <a:t>8</a:t>
            </a:r>
            <a:r>
              <a:rPr lang="zh-TW" altLang="en-US" sz="3600" dirty="0"/>
              <a:t>節</a:t>
            </a:r>
            <a:r>
              <a:rPr lang="en-CA" altLang="zh-TW" sz="3600" dirty="0"/>
              <a:t>a</a:t>
            </a:r>
            <a:r>
              <a:rPr lang="zh-TW" altLang="en-US" sz="3600" dirty="0"/>
              <a:t>的引言</a:t>
            </a:r>
            <a:endParaRPr lang="en-CA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2597F-6B7A-46E1-95F1-A814522B6E43}"/>
              </a:ext>
            </a:extLst>
          </p:cNvPr>
          <p:cNvSpPr/>
          <p:nvPr/>
        </p:nvSpPr>
        <p:spPr>
          <a:xfrm>
            <a:off x="2811500" y="2243435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ED15823-2A78-4432-B187-1C7877AD11A1}"/>
              </a:ext>
            </a:extLst>
          </p:cNvPr>
          <p:cNvSpPr/>
          <p:nvPr/>
        </p:nvSpPr>
        <p:spPr>
          <a:xfrm rot="16200000">
            <a:off x="3243166" y="1507904"/>
            <a:ext cx="310706" cy="415289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11363-4801-4213-9C80-57A5BFAD279C}"/>
              </a:ext>
            </a:extLst>
          </p:cNvPr>
          <p:cNvSpPr/>
          <p:nvPr/>
        </p:nvSpPr>
        <p:spPr>
          <a:xfrm>
            <a:off x="1028560" y="3872603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2C69C-079A-432A-9D88-A44C453760E4}"/>
              </a:ext>
            </a:extLst>
          </p:cNvPr>
          <p:cNvSpPr/>
          <p:nvPr/>
        </p:nvSpPr>
        <p:spPr>
          <a:xfrm>
            <a:off x="2545070" y="3885203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E2AAEC-89D9-4678-A9E4-C922CC20C45D}"/>
              </a:ext>
            </a:extLst>
          </p:cNvPr>
          <p:cNvSpPr/>
          <p:nvPr/>
        </p:nvSpPr>
        <p:spPr>
          <a:xfrm>
            <a:off x="4023340" y="3904127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A6DE2F-45FE-498F-9531-0F4EDE45B7E9}"/>
              </a:ext>
            </a:extLst>
          </p:cNvPr>
          <p:cNvSpPr/>
          <p:nvPr/>
        </p:nvSpPr>
        <p:spPr>
          <a:xfrm>
            <a:off x="5181458" y="3900443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304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2B75-02A8-4F9A-B85D-261E327E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7676"/>
            <a:ext cx="10058400" cy="868448"/>
          </a:xfrm>
        </p:spPr>
        <p:txBody>
          <a:bodyPr/>
          <a:lstStyle/>
          <a:p>
            <a:r>
              <a:rPr lang="zh-TW" altLang="en-US" dirty="0"/>
              <a:t>四： </a:t>
            </a:r>
            <a:r>
              <a:rPr lang="en-US" altLang="zh-TW" dirty="0"/>
              <a:t>8 - 11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6E83-F5A4-42D9-AFDB-F50831FE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325"/>
            <a:ext cx="10058400" cy="4476749"/>
          </a:xfrm>
        </p:spPr>
        <p:txBody>
          <a:bodyPr/>
          <a:lstStyle/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endParaRPr lang="en-CA" altLang="zh-TW" sz="2400" dirty="0"/>
          </a:p>
          <a:p>
            <a:r>
              <a:rPr lang="zh-TW" altLang="en-US" sz="2400" dirty="0"/>
              <a:t>若然，三：</a:t>
            </a:r>
            <a:r>
              <a:rPr lang="en-CA" altLang="zh-TW" sz="2400" dirty="0"/>
              <a:t>6 – 11</a:t>
            </a:r>
            <a:r>
              <a:rPr lang="zh-TW" altLang="en-US" sz="2400" dirty="0"/>
              <a:t>是婚禮的場景；四：</a:t>
            </a:r>
            <a:r>
              <a:rPr lang="en-CA" altLang="zh-TW" sz="2400" dirty="0"/>
              <a:t>1 – 7</a:t>
            </a:r>
            <a:r>
              <a:rPr lang="zh-TW" altLang="en-US" sz="2400" dirty="0"/>
              <a:t>節身體頌歌的部份就是他倆的洞房花燭夜；四：</a:t>
            </a:r>
            <a:r>
              <a:rPr lang="en-CA" altLang="zh-TW" sz="2400" dirty="0"/>
              <a:t>8 – 11</a:t>
            </a:r>
            <a:r>
              <a:rPr lang="zh-TW" altLang="en-US" sz="2400" dirty="0"/>
              <a:t>節就是男子用四方面去形容自己配偶的高貴；而四：</a:t>
            </a:r>
            <a:r>
              <a:rPr lang="en-CA" altLang="zh-TW" sz="2400" dirty="0"/>
              <a:t>12 – </a:t>
            </a:r>
            <a:r>
              <a:rPr lang="zh-TW" altLang="en-US" sz="2400" dirty="0"/>
              <a:t>五：</a:t>
            </a:r>
            <a:r>
              <a:rPr lang="en-CA" altLang="zh-TW" sz="2400" dirty="0"/>
              <a:t>1</a:t>
            </a:r>
            <a:r>
              <a:rPr lang="zh-TW" altLang="en-US" sz="2400" dirty="0"/>
              <a:t>就是整個婚盟的高潮，夫婦二人，成為一體。</a:t>
            </a:r>
            <a:endParaRPr lang="en-CA" sz="2400" dirty="0"/>
          </a:p>
        </p:txBody>
      </p:sp>
      <p:sp>
        <p:nvSpPr>
          <p:cNvPr id="4" name="Flowchart: Merge 3">
            <a:extLst>
              <a:ext uri="{FF2B5EF4-FFF2-40B4-BE49-F238E27FC236}">
                <a16:creationId xmlns:a16="http://schemas.microsoft.com/office/drawing/2014/main" id="{688DCDA1-F564-4867-8F3E-6123E052F7E8}"/>
              </a:ext>
            </a:extLst>
          </p:cNvPr>
          <p:cNvSpPr/>
          <p:nvPr/>
        </p:nvSpPr>
        <p:spPr>
          <a:xfrm rot="16200000">
            <a:off x="4000901" y="-923927"/>
            <a:ext cx="3427327" cy="780097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7B7B08-7E00-481E-A45E-B6FBF506775D}"/>
              </a:ext>
            </a:extLst>
          </p:cNvPr>
          <p:cNvCxnSpPr>
            <a:cxnSpLocks/>
          </p:cNvCxnSpPr>
          <p:nvPr/>
        </p:nvCxnSpPr>
        <p:spPr>
          <a:xfrm>
            <a:off x="3133725" y="1600200"/>
            <a:ext cx="114300" cy="2771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D9CE23-FF49-454E-9BAA-EA80AE1CA19E}"/>
              </a:ext>
            </a:extLst>
          </p:cNvPr>
          <p:cNvCxnSpPr>
            <a:cxnSpLocks/>
          </p:cNvCxnSpPr>
          <p:nvPr/>
        </p:nvCxnSpPr>
        <p:spPr>
          <a:xfrm>
            <a:off x="4962525" y="2009775"/>
            <a:ext cx="114300" cy="1971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74CEE3-93DD-4ACD-8884-5F6A6EA66508}"/>
              </a:ext>
            </a:extLst>
          </p:cNvPr>
          <p:cNvCxnSpPr>
            <a:cxnSpLocks/>
          </p:cNvCxnSpPr>
          <p:nvPr/>
        </p:nvCxnSpPr>
        <p:spPr>
          <a:xfrm>
            <a:off x="6706831" y="2418839"/>
            <a:ext cx="59412" cy="1153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34FB20A-8756-44F4-91C1-405EDD32F50E}"/>
              </a:ext>
            </a:extLst>
          </p:cNvPr>
          <p:cNvSpPr/>
          <p:nvPr/>
        </p:nvSpPr>
        <p:spPr>
          <a:xfrm>
            <a:off x="2006744" y="1726343"/>
            <a:ext cx="8771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婚</a:t>
            </a:r>
            <a:endParaRPr lang="en-CA" altLang="zh-TW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之</a:t>
            </a:r>
            <a:endParaRPr lang="en-CA" altLang="zh-TW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頌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4A1E05-3919-4BA9-9E0F-9502936AB072}"/>
              </a:ext>
            </a:extLst>
          </p:cNvPr>
          <p:cNvSpPr/>
          <p:nvPr/>
        </p:nvSpPr>
        <p:spPr>
          <a:xfrm>
            <a:off x="3711174" y="1864842"/>
            <a:ext cx="646331" cy="2308324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身</a:t>
            </a:r>
            <a:endParaRPr lang="en-CA" altLang="zh-TW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zh-TW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體</a:t>
            </a:r>
            <a:endParaRPr lang="en-CA" altLang="zh-TW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zh-TW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頌</a:t>
            </a:r>
            <a:endParaRPr lang="en-CA" altLang="zh-TW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zh-TW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歌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FDFA20-D0B8-41A0-A95E-B8CDFD4D7F29}"/>
              </a:ext>
            </a:extLst>
          </p:cNvPr>
          <p:cNvSpPr/>
          <p:nvPr/>
        </p:nvSpPr>
        <p:spPr>
          <a:xfrm>
            <a:off x="5337830" y="2418839"/>
            <a:ext cx="11079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傾心</a:t>
            </a:r>
            <a:endParaRPr lang="en-CA" altLang="zh-TW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zh-TW" alt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之歌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99AAEE-9496-490D-81CA-1135782B01D4}"/>
              </a:ext>
            </a:extLst>
          </p:cNvPr>
          <p:cNvSpPr/>
          <p:nvPr/>
        </p:nvSpPr>
        <p:spPr>
          <a:xfrm>
            <a:off x="6766243" y="2684173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圓房之歌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402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2B75-02A8-4F9A-B85D-261E327E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四： </a:t>
            </a:r>
            <a:r>
              <a:rPr lang="en-US" altLang="zh-TW" dirty="0"/>
              <a:t>8 - 11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6E83-F5A4-42D9-AFDB-F50831FE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192905"/>
          </a:xfrm>
        </p:spPr>
        <p:txBody>
          <a:bodyPr>
            <a:normAutofit/>
          </a:bodyPr>
          <a:lstStyle/>
          <a:p>
            <a:r>
              <a:rPr lang="en-CA" dirty="0"/>
              <a:t> </a:t>
            </a:r>
            <a:r>
              <a:rPr lang="zh-TW" altLang="en-US" sz="3200" dirty="0"/>
              <a:t>「我的新婦」，在雅歌中，這是第一次出現，並且出現了</a:t>
            </a:r>
            <a:r>
              <a:rPr lang="en-CA" altLang="zh-TW" sz="3200" dirty="0"/>
              <a:t>6</a:t>
            </a:r>
            <a:r>
              <a:rPr lang="zh-TW" altLang="en-US" sz="3200" dirty="0"/>
              <a:t>次之多，從四：</a:t>
            </a:r>
            <a:r>
              <a:rPr lang="en-CA" altLang="zh-TW" sz="3200" dirty="0"/>
              <a:t>8 – </a:t>
            </a:r>
            <a:r>
              <a:rPr lang="zh-TW" altLang="en-US" sz="3200" dirty="0"/>
              <a:t>五：</a:t>
            </a:r>
            <a:r>
              <a:rPr lang="en-CA" altLang="zh-TW" sz="3200" dirty="0"/>
              <a:t>1</a:t>
            </a:r>
          </a:p>
          <a:p>
            <a:r>
              <a:rPr lang="en-CA" altLang="zh-TW" sz="3200" dirty="0"/>
              <a:t> </a:t>
            </a:r>
            <a:r>
              <a:rPr lang="zh-TW" altLang="en-US" sz="3200" dirty="0"/>
              <a:t>「新婦」這字的原文字根是完全的意思，表示一個已婚的女子是一個完全人。</a:t>
            </a:r>
            <a:endParaRPr lang="en-CA" altLang="zh-TW" sz="3200" dirty="0"/>
          </a:p>
          <a:p>
            <a:r>
              <a:rPr lang="zh-TW" altLang="en-US" sz="3200" dirty="0"/>
              <a:t>四：</a:t>
            </a:r>
            <a:r>
              <a:rPr lang="en-CA" altLang="zh-TW" sz="3200" dirty="0"/>
              <a:t>8 – 15</a:t>
            </a:r>
            <a:r>
              <a:rPr lang="zh-TW" altLang="en-US" sz="3200" dirty="0"/>
              <a:t>又被稱為 「黎巴嫩之歌」，因為 「黎巴嫩」總共出現</a:t>
            </a:r>
            <a:r>
              <a:rPr lang="en-CA" altLang="zh-TW" sz="3200" dirty="0"/>
              <a:t>4</a:t>
            </a:r>
            <a:r>
              <a:rPr lang="zh-TW" altLang="en-US" sz="3200" dirty="0"/>
              <a:t>次， </a:t>
            </a:r>
            <a:r>
              <a:rPr lang="en-CA" altLang="zh-TW" sz="3200" dirty="0"/>
              <a:t>(</a:t>
            </a:r>
            <a:r>
              <a:rPr lang="zh-TW" altLang="en-US" sz="3200" dirty="0"/>
              <a:t>整卷雅歌共出現</a:t>
            </a:r>
            <a:r>
              <a:rPr lang="en-CA" altLang="zh-TW" sz="3200" dirty="0"/>
              <a:t>7</a:t>
            </a:r>
            <a:r>
              <a:rPr lang="zh-TW" altLang="en-US" sz="3200" dirty="0"/>
              <a:t>次</a:t>
            </a:r>
            <a:r>
              <a:rPr lang="en-CA" altLang="zh-TW" sz="3200" dirty="0"/>
              <a:t>)</a:t>
            </a:r>
            <a:r>
              <a:rPr lang="zh-TW" altLang="en-US" sz="3200" dirty="0"/>
              <a:t>。黎巴嫩讓人聯想到聖殿，代表新娘在新郎眼中那份神聖不可侵犯。</a:t>
            </a:r>
            <a:endParaRPr lang="en-CA" altLang="zh-TW" sz="3200" dirty="0"/>
          </a:p>
          <a:p>
            <a:pPr marL="0" indent="0">
              <a:buNone/>
            </a:pPr>
            <a:endParaRPr lang="en-CA" altLang="zh-TW" dirty="0"/>
          </a:p>
        </p:txBody>
      </p:sp>
    </p:spTree>
    <p:extLst>
      <p:ext uri="{BB962C8B-B14F-4D97-AF65-F5344CB8AC3E}">
        <p14:creationId xmlns:p14="http://schemas.microsoft.com/office/powerpoint/2010/main" val="2652991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2B75-02A8-4F9A-B85D-261E327E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四： </a:t>
            </a:r>
            <a:r>
              <a:rPr lang="en-US" altLang="zh-TW" dirty="0"/>
              <a:t>8 - 11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6E83-F5A4-42D9-AFDB-F50831FE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477500" cy="4112286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四：</a:t>
            </a:r>
            <a:r>
              <a:rPr lang="en-CA" altLang="zh-TW" sz="3200" dirty="0"/>
              <a:t>8</a:t>
            </a:r>
            <a:r>
              <a:rPr lang="zh-TW" altLang="en-US" sz="3200" dirty="0"/>
              <a:t>節下，從女方的高貴，高不可攀來形容女方的神聖</a:t>
            </a:r>
            <a:endParaRPr lang="en-CA" altLang="zh-TW" sz="3200" dirty="0"/>
          </a:p>
          <a:p>
            <a:r>
              <a:rPr lang="en-CA" altLang="zh-TW" sz="3200" dirty="0"/>
              <a:t> </a:t>
            </a:r>
            <a:r>
              <a:rPr lang="zh-TW" altLang="en-US" sz="3200" dirty="0"/>
              <a:t>四：</a:t>
            </a:r>
            <a:r>
              <a:rPr lang="en-CA" altLang="zh-TW" sz="3200" dirty="0"/>
              <a:t>9</a:t>
            </a:r>
            <a:r>
              <a:rPr lang="zh-TW" altLang="en-US" sz="3200" dirty="0"/>
              <a:t>節， 「奪心」形容女了的魅力，深深吸引男子</a:t>
            </a:r>
            <a:endParaRPr lang="en-CA" altLang="zh-TW" sz="3200" dirty="0"/>
          </a:p>
          <a:p>
            <a:r>
              <a:rPr lang="zh-TW" altLang="en-US" sz="3200" dirty="0"/>
              <a:t>四：</a:t>
            </a:r>
            <a:r>
              <a:rPr lang="en-CA" altLang="zh-TW" sz="3200" dirty="0"/>
              <a:t>10</a:t>
            </a:r>
            <a:r>
              <a:rPr lang="zh-TW" altLang="en-US" sz="3200" dirty="0"/>
              <a:t>節， 「膏油的香氣」是指新婦身上散發的馨香</a:t>
            </a:r>
            <a:endParaRPr lang="en-CA" altLang="zh-TW" sz="3200" dirty="0"/>
          </a:p>
          <a:p>
            <a:r>
              <a:rPr lang="zh-TW" altLang="en-US" sz="3200" dirty="0"/>
              <a:t>四：</a:t>
            </a:r>
            <a:r>
              <a:rPr lang="en-CA" altLang="zh-TW" sz="3200" dirty="0"/>
              <a:t>11</a:t>
            </a:r>
            <a:r>
              <a:rPr lang="zh-TW" altLang="en-US" sz="3200" dirty="0"/>
              <a:t>節， 「嘴 唇」也可指言語</a:t>
            </a:r>
            <a:endParaRPr lang="en-CA" altLang="zh-TW" sz="3200" dirty="0"/>
          </a:p>
          <a:p>
            <a:r>
              <a:rPr lang="zh-TW" altLang="en-US" sz="3200" dirty="0"/>
              <a:t>總括而言，無論視覺、觸覺、嗅覺和言語，都讓男子有神為之奪，神聖不可侵犯的感覺。</a:t>
            </a:r>
            <a:endParaRPr lang="en-CA" altLang="zh-TW" sz="3200" dirty="0"/>
          </a:p>
          <a:p>
            <a:endParaRPr lang="en-CA" altLang="zh-TW" dirty="0"/>
          </a:p>
        </p:txBody>
      </p:sp>
    </p:spTree>
    <p:extLst>
      <p:ext uri="{BB962C8B-B14F-4D97-AF65-F5344CB8AC3E}">
        <p14:creationId xmlns:p14="http://schemas.microsoft.com/office/powerpoint/2010/main" val="254583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C42B-8819-42FC-815F-B986DDB3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四：</a:t>
            </a:r>
            <a:r>
              <a:rPr lang="en-CA" altLang="zh-TW" dirty="0"/>
              <a:t>12 – 15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A66D-4ED2-47F5-AC94-670B3AD8A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103119"/>
            <a:ext cx="10887075" cy="4192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/>
              <a:t>12 </a:t>
            </a:r>
            <a:r>
              <a:rPr lang="zh-TW" altLang="en-US" sz="2800" b="1" dirty="0"/>
              <a:t>我 妹 子 ， 我 新 婦 ， 乃 是 關 鎖 的 園 ， 禁 閉 的 井 ， 封 閉 的 泉 源 。</a:t>
            </a:r>
            <a:r>
              <a:rPr lang="en-US" altLang="zh-TW" sz="2800" b="1" dirty="0"/>
              <a:t>13 </a:t>
            </a:r>
            <a:r>
              <a:rPr lang="zh-TW" altLang="en-US" sz="2800" b="1" dirty="0"/>
              <a:t>你 園 內 所 種 的 結 了 石 榴 ， 有 佳 美 的 果 子 ， 並 鳳 仙 花 與 哪 噠 樹 。</a:t>
            </a:r>
            <a:r>
              <a:rPr lang="en-US" altLang="zh-TW" sz="2800" b="1" dirty="0"/>
              <a:t>14 </a:t>
            </a:r>
            <a:r>
              <a:rPr lang="zh-TW" altLang="en-US" sz="2800" b="1" dirty="0"/>
              <a:t>有 哪 噠 和 番 紅 花 ， 菖 蒲 和 桂 樹 ， 並 各 樣 乳 香 木 、 沒 藥 、 沉 香 ， 與 一 切 上 等 的 果 品 。</a:t>
            </a:r>
            <a:r>
              <a:rPr lang="en-US" altLang="zh-TW" sz="2800" b="1" dirty="0"/>
              <a:t>15 </a:t>
            </a:r>
            <a:r>
              <a:rPr lang="zh-TW" altLang="en-US" sz="2800" b="1" dirty="0"/>
              <a:t>你 是 園 中 的 泉 ， 活 水 的 井 ， 從 利 巴 嫩 流 下 來 的 溪 水 。 （ 新 娘 ）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819895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1A9-987E-4427-BE1A-EA1133F4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分拆句子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94B77-B2F6-46BE-BBF4-8F7BA1EB7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我 妹 子 ， 我 新 婦 ， </a:t>
            </a:r>
            <a:endParaRPr lang="en-CA" altLang="zh-TW" sz="3600" dirty="0"/>
          </a:p>
          <a:p>
            <a:pPr marL="0" indent="0">
              <a:buNone/>
            </a:pPr>
            <a:r>
              <a:rPr lang="en-CA" altLang="zh-TW" sz="3600" dirty="0"/>
              <a:t>	</a:t>
            </a:r>
            <a:r>
              <a:rPr lang="zh-TW" altLang="en-US" sz="3600" dirty="0"/>
              <a:t>乃 是 關 鎖 的 園 ， </a:t>
            </a:r>
            <a:endParaRPr lang="en-CA" altLang="zh-TW" sz="3600" dirty="0"/>
          </a:p>
          <a:p>
            <a:pPr marL="0" indent="0">
              <a:buNone/>
            </a:pPr>
            <a:r>
              <a:rPr lang="en-CA" altLang="zh-TW" sz="3600" dirty="0"/>
              <a:t>	</a:t>
            </a:r>
            <a:r>
              <a:rPr lang="zh-TW" altLang="en-US" sz="3600" dirty="0"/>
              <a:t>禁 閉 的 井 ， </a:t>
            </a:r>
            <a:endParaRPr lang="en-CA" altLang="zh-TW" sz="3600" dirty="0"/>
          </a:p>
          <a:p>
            <a:pPr marL="0" indent="0">
              <a:buNone/>
            </a:pPr>
            <a:r>
              <a:rPr lang="en-CA" altLang="zh-TW" sz="3600" dirty="0"/>
              <a:t>	</a:t>
            </a:r>
            <a:r>
              <a:rPr lang="zh-TW" altLang="en-US" sz="3600" dirty="0"/>
              <a:t>封 閉 的 泉 源 。</a:t>
            </a:r>
            <a:endParaRPr lang="en-CA" sz="36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0E06F76-553B-4421-9542-4BDF1F07BE23}"/>
              </a:ext>
            </a:extLst>
          </p:cNvPr>
          <p:cNvSpPr/>
          <p:nvPr/>
        </p:nvSpPr>
        <p:spPr>
          <a:xfrm>
            <a:off x="6562725" y="2419350"/>
            <a:ext cx="285750" cy="21907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CC200D-F729-4D9A-AF12-2C144A397F93}"/>
              </a:ext>
            </a:extLst>
          </p:cNvPr>
          <p:cNvSpPr/>
          <p:nvPr/>
        </p:nvSpPr>
        <p:spPr>
          <a:xfrm>
            <a:off x="7164562" y="3104602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451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E7CA-2581-437E-881A-60BA55B7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F9CF-0167-478E-9F02-97AAB0F57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你 園 內 所 種 的 結 了 石 榴 ， </a:t>
            </a:r>
            <a:endParaRPr lang="en-CA" altLang="zh-TW" sz="3600" dirty="0"/>
          </a:p>
          <a:p>
            <a:pPr marL="0" indent="0">
              <a:buNone/>
            </a:pPr>
            <a:r>
              <a:rPr lang="en-CA" altLang="zh-TW" sz="3600" dirty="0"/>
              <a:t>	</a:t>
            </a:r>
            <a:r>
              <a:rPr lang="zh-TW" altLang="en-US" sz="3600" dirty="0"/>
              <a:t>有 佳 美 的 果 子 ， </a:t>
            </a:r>
            <a:endParaRPr lang="en-CA" altLang="zh-TW" sz="3600" dirty="0"/>
          </a:p>
          <a:p>
            <a:pPr marL="0" indent="0">
              <a:buNone/>
            </a:pPr>
            <a:r>
              <a:rPr lang="en-CA" altLang="zh-TW" sz="3600" dirty="0"/>
              <a:t>	</a:t>
            </a:r>
            <a:r>
              <a:rPr lang="zh-TW" altLang="en-US" sz="3600" dirty="0"/>
              <a:t>並 鳳 仙 花 與 哪 噠 樹 。</a:t>
            </a:r>
            <a:endParaRPr lang="en-CA" sz="36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7BFB90A-4145-4B91-9EC7-88DBAF1B7DEF}"/>
              </a:ext>
            </a:extLst>
          </p:cNvPr>
          <p:cNvSpPr/>
          <p:nvPr/>
        </p:nvSpPr>
        <p:spPr>
          <a:xfrm>
            <a:off x="7334250" y="2409825"/>
            <a:ext cx="285750" cy="14954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C82EA-0CEE-40CC-BA45-6F0B9DCE733F}"/>
              </a:ext>
            </a:extLst>
          </p:cNvPr>
          <p:cNvSpPr/>
          <p:nvPr/>
        </p:nvSpPr>
        <p:spPr>
          <a:xfrm>
            <a:off x="7848597" y="2695872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67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A1CB23-8EC6-474F-BEDB-A6B2BED0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不要驚動愛情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84692-4E93-4183-8F3E-59C69E8D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/>
              <a:t>女子向耶路撒冷發出勸勉：</a:t>
            </a:r>
            <a:endParaRPr lang="en-CA" altLang="zh-TW" sz="3200" b="1" dirty="0"/>
          </a:p>
          <a:p>
            <a:r>
              <a:rPr lang="zh-TW" altLang="en-US" sz="3200" b="1" dirty="0"/>
              <a:t>找到心愛的人固然美好，但是愛情有其時間，要等到對的時間，讓愛情自然發生，不要輕易驚動他，即使失而復得，也要謹慎自守。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133384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8677-4F39-405E-A07A-47852B39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76821-BBB5-4D9B-B008-E8AC6B96E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有 哪 噠 和 番 紅 花 ， </a:t>
            </a:r>
            <a:endParaRPr lang="en-CA" altLang="zh-TW" sz="3200" dirty="0"/>
          </a:p>
          <a:p>
            <a:pPr marL="0" indent="0">
              <a:buNone/>
            </a:pPr>
            <a:r>
              <a:rPr lang="en-CA" altLang="zh-TW" sz="3200" dirty="0"/>
              <a:t>	</a:t>
            </a:r>
            <a:r>
              <a:rPr lang="zh-TW" altLang="en-US" sz="3200" dirty="0"/>
              <a:t>菖 蒲 和 桂 樹 ， </a:t>
            </a:r>
            <a:endParaRPr lang="en-CA" altLang="zh-TW" sz="3200" dirty="0"/>
          </a:p>
          <a:p>
            <a:pPr marL="0" indent="0">
              <a:buNone/>
            </a:pPr>
            <a:r>
              <a:rPr lang="en-CA" altLang="zh-TW" sz="3200" dirty="0"/>
              <a:t>	</a:t>
            </a:r>
            <a:r>
              <a:rPr lang="zh-TW" altLang="en-US" sz="3200" dirty="0"/>
              <a:t>並 各 樣 乳 香 木 、 沒 藥 、 沉 香 ， </a:t>
            </a:r>
            <a:endParaRPr lang="en-CA" altLang="zh-TW" sz="3200" dirty="0"/>
          </a:p>
          <a:p>
            <a:pPr marL="0" indent="0">
              <a:buNone/>
            </a:pPr>
            <a:r>
              <a:rPr lang="en-CA" altLang="zh-TW" sz="3200" dirty="0"/>
              <a:t>	</a:t>
            </a:r>
            <a:r>
              <a:rPr lang="zh-TW" altLang="en-US" sz="3200" dirty="0"/>
              <a:t>與 一 切 上 等 的 果 品 。</a:t>
            </a:r>
            <a:endParaRPr lang="en-CA" sz="32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FA53F9C-502E-47DB-AB05-0FFEEC466BCD}"/>
              </a:ext>
            </a:extLst>
          </p:cNvPr>
          <p:cNvSpPr/>
          <p:nvPr/>
        </p:nvSpPr>
        <p:spPr>
          <a:xfrm>
            <a:off x="8620125" y="2285999"/>
            <a:ext cx="428625" cy="2238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24CE90-74B9-4525-963E-A3AE9985982A}"/>
              </a:ext>
            </a:extLst>
          </p:cNvPr>
          <p:cNvSpPr/>
          <p:nvPr/>
        </p:nvSpPr>
        <p:spPr>
          <a:xfrm>
            <a:off x="9113657" y="2967335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09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1F39-5EC3-4FAB-B8CA-4239E30A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4A61-935F-4190-A2BA-B4503B58C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你 是 園 中 的 泉 ， </a:t>
            </a:r>
            <a:endParaRPr lang="en-CA" altLang="zh-TW" sz="3200" dirty="0"/>
          </a:p>
          <a:p>
            <a:pPr marL="0" indent="0">
              <a:buNone/>
            </a:pPr>
            <a:r>
              <a:rPr lang="en-CA" altLang="zh-TW" sz="3200" dirty="0"/>
              <a:t>	</a:t>
            </a:r>
            <a:r>
              <a:rPr lang="zh-TW" altLang="en-US" sz="3200" dirty="0"/>
              <a:t>活 水 的 井 ， </a:t>
            </a:r>
            <a:endParaRPr lang="en-CA" altLang="zh-TW" sz="3200" dirty="0"/>
          </a:p>
          <a:p>
            <a:pPr marL="0" indent="0">
              <a:buNone/>
            </a:pPr>
            <a:r>
              <a:rPr lang="en-CA" altLang="zh-TW" sz="3200" dirty="0"/>
              <a:t>	</a:t>
            </a:r>
            <a:r>
              <a:rPr lang="zh-TW" altLang="en-US" sz="3200" dirty="0"/>
              <a:t>從 利 巴 嫩 流 下 來 的 溪 水 。 </a:t>
            </a:r>
            <a:endParaRPr lang="en-CA" sz="32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EB0FBCB-2E3E-41C4-8D18-FEC9A16E7CBC}"/>
              </a:ext>
            </a:extLst>
          </p:cNvPr>
          <p:cNvSpPr/>
          <p:nvPr/>
        </p:nvSpPr>
        <p:spPr>
          <a:xfrm>
            <a:off x="7791450" y="2333625"/>
            <a:ext cx="466725" cy="14668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3A734-81A7-4445-AD30-DA45008ED895}"/>
              </a:ext>
            </a:extLst>
          </p:cNvPr>
          <p:cNvSpPr/>
          <p:nvPr/>
        </p:nvSpPr>
        <p:spPr>
          <a:xfrm>
            <a:off x="8509700" y="2605385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45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F93E-C6B1-4F32-A882-6ECD61E3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11A3-2CA3-4A33-B891-AFF360AE2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V. 12 – 15 </a:t>
            </a:r>
            <a:r>
              <a:rPr lang="zh-TW" altLang="en-US" sz="3200" dirty="0"/>
              <a:t>成了所謂 「倒影結構」：</a:t>
            </a:r>
            <a:endParaRPr lang="en-CA" altLang="zh-TW" sz="3200" dirty="0"/>
          </a:p>
          <a:p>
            <a:pPr marL="0" indent="0">
              <a:buNone/>
            </a:pPr>
            <a:r>
              <a:rPr lang="en-CA" sz="3200" dirty="0"/>
              <a:t>A	</a:t>
            </a:r>
            <a:r>
              <a:rPr lang="zh-TW" altLang="en-US" sz="3200" dirty="0"/>
              <a:t>封閉的井 </a:t>
            </a:r>
            <a:r>
              <a:rPr lang="en-CA" altLang="zh-TW" sz="3200" dirty="0"/>
              <a:t>(V. 12)</a:t>
            </a:r>
          </a:p>
          <a:p>
            <a:pPr marL="0" indent="0">
              <a:buNone/>
            </a:pPr>
            <a:r>
              <a:rPr lang="en-CA" altLang="zh-TW" sz="3200" dirty="0"/>
              <a:t>	B	</a:t>
            </a:r>
            <a:r>
              <a:rPr lang="zh-TW" altLang="en-US" sz="3200" dirty="0"/>
              <a:t>結實的果子  </a:t>
            </a:r>
            <a:r>
              <a:rPr lang="en-CA" altLang="zh-TW" sz="3200" dirty="0"/>
              <a:t>(V. 13)</a:t>
            </a:r>
          </a:p>
          <a:p>
            <a:pPr marL="0" indent="0">
              <a:buNone/>
            </a:pPr>
            <a:r>
              <a:rPr lang="en-CA" altLang="zh-TW" sz="3200" dirty="0"/>
              <a:t>	B’	</a:t>
            </a:r>
            <a:r>
              <a:rPr lang="zh-TW" altLang="en-US" sz="3200" dirty="0"/>
              <a:t>盛開的花</a:t>
            </a:r>
            <a:r>
              <a:rPr lang="en-CA" altLang="zh-TW" sz="3200" dirty="0"/>
              <a:t>	(V. 14)	</a:t>
            </a:r>
          </a:p>
          <a:p>
            <a:pPr marL="0" indent="0">
              <a:buNone/>
            </a:pPr>
            <a:r>
              <a:rPr lang="en-CA" sz="3200" dirty="0"/>
              <a:t>A’	</a:t>
            </a:r>
            <a:r>
              <a:rPr lang="zh-TW" altLang="en-US" sz="3200" dirty="0"/>
              <a:t>開放的水泉 </a:t>
            </a:r>
            <a:r>
              <a:rPr lang="en-CA" altLang="zh-TW" sz="3200" dirty="0"/>
              <a:t>(V. 15)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5737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B91E-FF11-4840-8290-EFD9B8E6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女子邀請男子進入自己花園 </a:t>
            </a:r>
            <a:r>
              <a:rPr lang="en-CA" altLang="zh-TW" dirty="0"/>
              <a:t>(</a:t>
            </a:r>
            <a:r>
              <a:rPr lang="zh-TW" altLang="en-US" dirty="0"/>
              <a:t>四：</a:t>
            </a:r>
            <a:r>
              <a:rPr lang="en-CA" altLang="zh-TW" dirty="0"/>
              <a:t>16 – </a:t>
            </a:r>
            <a:r>
              <a:rPr lang="zh-TW" altLang="en-US" dirty="0"/>
              <a:t>五</a:t>
            </a:r>
            <a:r>
              <a:rPr lang="en-CA" altLang="zh-TW" dirty="0"/>
              <a:t>:1)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AED1A-7EFB-4270-A897-B86D54A67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2103120"/>
            <a:ext cx="10839450" cy="4112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/>
              <a:t>(</a:t>
            </a:r>
            <a:r>
              <a:rPr lang="zh-TW" altLang="en-US" sz="3200" dirty="0"/>
              <a:t>女</a:t>
            </a:r>
            <a:r>
              <a:rPr lang="en-CA" altLang="zh-TW" sz="3200" dirty="0"/>
              <a:t>)	</a:t>
            </a:r>
            <a:r>
              <a:rPr lang="en-US" altLang="zh-TW" sz="3200" dirty="0"/>
              <a:t>4: 16 </a:t>
            </a:r>
            <a:r>
              <a:rPr lang="zh-TW" altLang="en-US" sz="3200" dirty="0"/>
              <a:t>北 風 啊 ， 興 起 ！ 南 風 啊 ， 吹 來 ！ 吹 在 我 的 園 內 ， 使 其 中 的 香 氣 發 出 來 。 願 我 的 良 人 進 入 自 己 園 裡 ， 吃 他 佳 美 的 果 子 。</a:t>
            </a:r>
            <a:endParaRPr lang="en-CA" altLang="zh-TW" sz="3200" dirty="0"/>
          </a:p>
          <a:p>
            <a:pPr marL="0" indent="0">
              <a:buNone/>
            </a:pPr>
            <a:r>
              <a:rPr lang="en-CA" altLang="zh-TW" sz="3200" dirty="0"/>
              <a:t>(</a:t>
            </a:r>
            <a:r>
              <a:rPr lang="zh-TW" altLang="en-US" sz="3200" dirty="0"/>
              <a:t>男</a:t>
            </a:r>
            <a:r>
              <a:rPr lang="en-CA" altLang="zh-TW" sz="3200" dirty="0"/>
              <a:t>)	5: 1</a:t>
            </a:r>
            <a:r>
              <a:rPr lang="zh-TW" altLang="en-US" sz="3200" dirty="0"/>
              <a:t>我 妹 子 ， 我 新 婦 ， 我 進 了 我 的 園 中 ， 採 了 我 的 沒 藥 和 香 料 ， 吃 了 我 的 蜜 房 和 蜂 蜜 ， 喝 了 我 的 酒 和 奶 。 （ 耶 路 撒 冷 的 眾 女 子 ） 我 的 朋 友 們 ， 請 吃 ！ 我 所 親 愛 的 ， 請 喝 ， 且 多 多 地 喝 ！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70615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7200-9095-4590-8D78-90BB4A8B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結構：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DD48-9AE4-4A4D-AA7C-B3B256411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A (V. 12)</a:t>
            </a:r>
          </a:p>
          <a:p>
            <a:pPr marL="0" indent="0">
              <a:buNone/>
            </a:pPr>
            <a:r>
              <a:rPr lang="en-CA" sz="4000" dirty="0"/>
              <a:t>	B (V. 13)</a:t>
            </a:r>
          </a:p>
          <a:p>
            <a:pPr marL="0" indent="0">
              <a:buNone/>
            </a:pPr>
            <a:r>
              <a:rPr lang="en-CA" sz="4000" dirty="0"/>
              <a:t>	B’ (V. 14)</a:t>
            </a:r>
          </a:p>
          <a:p>
            <a:pPr marL="0" indent="0">
              <a:buNone/>
            </a:pPr>
            <a:r>
              <a:rPr lang="en-CA" sz="4000" dirty="0"/>
              <a:t>A’ (V. 15)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EEA1A07-6040-4208-A796-7F39F39BA9E0}"/>
              </a:ext>
            </a:extLst>
          </p:cNvPr>
          <p:cNvSpPr/>
          <p:nvPr/>
        </p:nvSpPr>
        <p:spPr>
          <a:xfrm>
            <a:off x="3943350" y="2352675"/>
            <a:ext cx="704850" cy="24911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822B5-F4A0-4292-B66B-507F8AA96A47}"/>
              </a:ext>
            </a:extLst>
          </p:cNvPr>
          <p:cNvSpPr/>
          <p:nvPr/>
        </p:nvSpPr>
        <p:spPr>
          <a:xfrm>
            <a:off x="4545807" y="2823395"/>
            <a:ext cx="48910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圓房的高峰</a:t>
            </a:r>
            <a:endParaRPr lang="en-CA" altLang="zh-TW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CA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四：</a:t>
            </a:r>
            <a:r>
              <a:rPr lang="en-CA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 – 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五</a:t>
            </a:r>
            <a:r>
              <a:rPr lang="en-CA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:1)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255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64455-4831-4543-BD8F-335E7C2C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四：</a:t>
            </a:r>
            <a:r>
              <a:rPr lang="en-US" altLang="zh-TW" dirty="0"/>
              <a:t>12 – 15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270D0-4E8B-444B-9956-863C828B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809750"/>
            <a:ext cx="11068050" cy="4705350"/>
          </a:xfrm>
        </p:spPr>
        <p:txBody>
          <a:bodyPr>
            <a:normAutofit fontScale="92500"/>
          </a:bodyPr>
          <a:lstStyle/>
          <a:p>
            <a:r>
              <a:rPr lang="en-CA" dirty="0"/>
              <a:t> </a:t>
            </a:r>
            <a:r>
              <a:rPr lang="zh-TW" altLang="en-US" sz="3200" dirty="0"/>
              <a:t>「關鎖」代表 「門閂」；新譯本譯作 「上了閂的園子」</a:t>
            </a:r>
            <a:endParaRPr lang="en-CA" altLang="zh-TW" sz="3200" dirty="0"/>
          </a:p>
          <a:p>
            <a:r>
              <a:rPr lang="zh-TW" altLang="en-US" sz="3200" dirty="0"/>
              <a:t>在智慧書中， 「井」、 「泉源」、 「池」、 「河水」喻指女子的身體</a:t>
            </a:r>
            <a:endParaRPr lang="en-CA" altLang="zh-TW" sz="3200" dirty="0"/>
          </a:p>
          <a:p>
            <a:endParaRPr lang="en-CA" sz="3200" dirty="0"/>
          </a:p>
          <a:p>
            <a:pPr marL="0" indent="0">
              <a:buNone/>
            </a:pPr>
            <a:r>
              <a:rPr lang="zh-TW" altLang="en-US" sz="3200" dirty="0"/>
              <a:t>「</a:t>
            </a:r>
            <a:r>
              <a:rPr lang="en-US" altLang="zh-TW" sz="3200" dirty="0"/>
              <a:t>15 </a:t>
            </a:r>
            <a:r>
              <a:rPr lang="zh-TW" altLang="en-US" sz="3200" dirty="0"/>
              <a:t>你 要 喝 自 己 池 中 的 水 ， 飲 自 己 井 裡 的 活 水 。</a:t>
            </a:r>
            <a:r>
              <a:rPr lang="en-US" altLang="zh-TW" sz="3200" dirty="0"/>
              <a:t>16 </a:t>
            </a:r>
            <a:r>
              <a:rPr lang="zh-TW" altLang="en-US" sz="3200" dirty="0"/>
              <a:t>你 的 泉 源 豈 可 漲 溢 在 外 ？ 你 的 河 水 豈 可 流 在 街 上 ？</a:t>
            </a:r>
            <a:r>
              <a:rPr lang="en-US" altLang="zh-TW" sz="3200" dirty="0"/>
              <a:t>17 </a:t>
            </a:r>
            <a:r>
              <a:rPr lang="zh-TW" altLang="en-US" sz="3200" dirty="0"/>
              <a:t>惟 獨 歸 你 一 人 ， 不 可 與 外 人 同 用 。</a:t>
            </a:r>
            <a:r>
              <a:rPr lang="en-US" altLang="zh-TW" sz="3200" dirty="0"/>
              <a:t>18 </a:t>
            </a:r>
            <a:r>
              <a:rPr lang="zh-TW" altLang="en-US" sz="3200" dirty="0"/>
              <a:t>要 使 你 的 泉 源 蒙 福 ； 要 喜 悅 你 幼 年 所 娶 的 妻 。」 </a:t>
            </a:r>
            <a:r>
              <a:rPr lang="en-CA" altLang="zh-TW" sz="3200" dirty="0"/>
              <a:t>(</a:t>
            </a:r>
            <a:r>
              <a:rPr lang="zh-TW" altLang="en-US" sz="3200" dirty="0"/>
              <a:t>箴五：</a:t>
            </a:r>
            <a:r>
              <a:rPr lang="en-CA" altLang="zh-TW" sz="3200" dirty="0"/>
              <a:t>15 – 18)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400487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0F75E-30A2-4BBB-9C70-8BB5BBBC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四：</a:t>
            </a:r>
            <a:r>
              <a:rPr lang="en-US" altLang="zh-TW" dirty="0"/>
              <a:t>12 – 15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DA23-9B0F-4B5E-B8C9-88005628C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2103120"/>
            <a:ext cx="10734675" cy="3849624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四：</a:t>
            </a:r>
            <a:r>
              <a:rPr lang="en-CA" altLang="zh-TW" sz="3200" dirty="0"/>
              <a:t>12</a:t>
            </a:r>
            <a:r>
              <a:rPr lang="zh-TW" altLang="en-US" sz="3200" dirty="0"/>
              <a:t>節與</a:t>
            </a:r>
            <a:r>
              <a:rPr lang="en-CA" altLang="zh-TW" sz="3200" dirty="0"/>
              <a:t>15</a:t>
            </a:r>
            <a:r>
              <a:rPr lang="zh-TW" altLang="en-US" sz="3200" dirty="0"/>
              <a:t>節， 「關 鎖 的 園 」、 「禁 閉 的 井 」、 「封 閉 的 泉 源 」成了強烈的對比。</a:t>
            </a:r>
            <a:endParaRPr lang="en-CA" altLang="zh-TW" sz="3200" dirty="0"/>
          </a:p>
          <a:p>
            <a:r>
              <a:rPr lang="zh-TW" altLang="en-US" sz="3200" dirty="0"/>
              <a:t>整段四：</a:t>
            </a:r>
            <a:r>
              <a:rPr lang="en-CA" altLang="zh-TW" sz="3200" dirty="0"/>
              <a:t>12 – </a:t>
            </a:r>
            <a:r>
              <a:rPr lang="zh-TW" altLang="en-US" sz="3200" dirty="0"/>
              <a:t>五：</a:t>
            </a:r>
            <a:r>
              <a:rPr lang="en-CA" altLang="zh-TW" sz="3200" dirty="0"/>
              <a:t>1 </a:t>
            </a:r>
            <a:r>
              <a:rPr lang="zh-TW" altLang="en-US" sz="3200" dirty="0"/>
              <a:t>強調的是女子的潔身自愛，不隨便向外人開啟；她的高不可攀，不輕易讓人進開，直至在洞房之夜，經過良人的熱愛，和愛情，致使無論在心理和生理都準備好與所愛的人，進入圓房的階段，二人成為一體。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4143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BF34-3DB3-45CB-ACBD-2BB8917A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生命的實踐：</a:t>
            </a:r>
            <a:br>
              <a:rPr lang="en-CA" altLang="zh-TW" dirty="0"/>
            </a:br>
            <a:r>
              <a:rPr lang="en-CA" altLang="zh-TW" dirty="0"/>
              <a:t>Edward Leen, Progress through Mental Prayer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AED2C-E169-463B-AF74-B663B34AB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 </a:t>
            </a:r>
            <a:r>
              <a:rPr lang="zh-TW" altLang="en-US" sz="3600" dirty="0"/>
              <a:t>「與主聯合」的屬靈境界：</a:t>
            </a:r>
            <a:endParaRPr lang="en-CA" altLang="zh-TW" sz="3600" dirty="0"/>
          </a:p>
          <a:p>
            <a:pPr marL="342900" indent="-342900">
              <a:buAutoNum type="arabicPeriod"/>
            </a:pPr>
            <a:r>
              <a:rPr lang="zh-TW" altLang="en-US" sz="3600" dirty="0"/>
              <a:t>轉化 </a:t>
            </a:r>
            <a:r>
              <a:rPr lang="en-CA" altLang="zh-TW" sz="3600" dirty="0"/>
              <a:t>(Transformation)</a:t>
            </a:r>
          </a:p>
          <a:p>
            <a:pPr marL="342900" indent="-342900">
              <a:buAutoNum type="arabicPeriod"/>
            </a:pPr>
            <a:r>
              <a:rPr lang="zh-TW" altLang="en-US" sz="3600" dirty="0"/>
              <a:t>更新的敏銳 </a:t>
            </a:r>
            <a:r>
              <a:rPr lang="en-CA" altLang="zh-TW" sz="3600" dirty="0"/>
              <a:t>(Renewed Sensitivity)</a:t>
            </a:r>
          </a:p>
          <a:p>
            <a:pPr marL="342900" indent="-342900">
              <a:buAutoNum type="arabicPeriod"/>
            </a:pPr>
            <a:r>
              <a:rPr lang="zh-TW" altLang="en-US" sz="3600" dirty="0"/>
              <a:t>更新的意慾 </a:t>
            </a:r>
            <a:r>
              <a:rPr lang="en-CA" altLang="zh-TW" sz="3600" dirty="0"/>
              <a:t>(Renewed Desire)</a:t>
            </a:r>
          </a:p>
          <a:p>
            <a:pPr marL="342900" indent="-342900">
              <a:buAutoNum type="arabicPeriod"/>
            </a:pPr>
            <a:r>
              <a:rPr lang="zh-TW" altLang="en-US" sz="3600" dirty="0"/>
              <a:t>復歸簡僕 </a:t>
            </a:r>
            <a:r>
              <a:rPr lang="en-CA" altLang="zh-TW" sz="3600" dirty="0"/>
              <a:t>(Simplicity)</a:t>
            </a:r>
            <a:endParaRPr lang="en-CA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927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B46E-C400-439F-897E-51260EBB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生命的實踐：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CBBAF-8840-4176-AD9B-856135420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假如，要你選一件物件、或食物來像徵愛情、婚姻、與上帝的關係，你會選擇什麼？</a:t>
            </a:r>
            <a:endParaRPr lang="en-CA" altLang="zh-TW" sz="3200" dirty="0"/>
          </a:p>
          <a:p>
            <a:pPr marL="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22345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CBC3-4950-4CF3-B1C3-AF1C4EB6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生命的實踐：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866B-3837-408B-AB6C-A63040A19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你會否選擇：</a:t>
            </a:r>
            <a:endParaRPr lang="en-CA" altLang="zh-TW" sz="3600" dirty="0"/>
          </a:p>
          <a:p>
            <a:pPr marL="0" indent="0">
              <a:buNone/>
            </a:pPr>
            <a:endParaRPr lang="en-CA" altLang="zh-TW" sz="3600" dirty="0"/>
          </a:p>
          <a:p>
            <a:endParaRPr lang="en-CA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07D2E-B0D1-472B-B67A-E0A77267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893" y="3033295"/>
            <a:ext cx="4282907" cy="3182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3849EF-7136-4382-9662-E25B4E06FC6C}"/>
              </a:ext>
            </a:extLst>
          </p:cNvPr>
          <p:cNvSpPr txBox="1"/>
          <p:nvPr/>
        </p:nvSpPr>
        <p:spPr>
          <a:xfrm>
            <a:off x="974893" y="8715375"/>
            <a:ext cx="42829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en.wikipedia.org/wiki/Shallot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7987F7-9DF6-46DA-A36F-B3E13125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01574" y="2314575"/>
            <a:ext cx="5179852" cy="3849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885762-9AE7-4DAE-B366-5D3C5D81E395}"/>
              </a:ext>
            </a:extLst>
          </p:cNvPr>
          <p:cNvSpPr txBox="1"/>
          <p:nvPr/>
        </p:nvSpPr>
        <p:spPr>
          <a:xfrm>
            <a:off x="5601574" y="9517344"/>
            <a:ext cx="51798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6" tooltip="http://commons.wikimedia.org/wiki/File:Red_onions.jpg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349375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3135-458A-4B77-8ED2-367FAF4B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夢中的婚禮</a:t>
            </a:r>
            <a:endParaRPr lang="en-CA" dirty="0"/>
          </a:p>
        </p:txBody>
      </p:sp>
      <p:pic>
        <p:nvPicPr>
          <p:cNvPr id="4" name="y2mate.com - 夢中的婚禮(HD版)_RxmDd5ErxxM_360p">
            <a:hlinkClick r:id="" action="ppaction://media"/>
            <a:extLst>
              <a:ext uri="{FF2B5EF4-FFF2-40B4-BE49-F238E27FC236}">
                <a16:creationId xmlns:a16="http://schemas.microsoft.com/office/drawing/2014/main" id="{EC7AE368-9169-4BFA-A7D3-7C5AB6EF41B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2103438"/>
            <a:ext cx="10058400" cy="3849687"/>
          </a:xfrm>
        </p:spPr>
      </p:pic>
    </p:spTree>
    <p:extLst>
      <p:ext uri="{BB962C8B-B14F-4D97-AF65-F5344CB8AC3E}">
        <p14:creationId xmlns:p14="http://schemas.microsoft.com/office/powerpoint/2010/main" val="415235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1B45-93DD-4D24-A45F-50B8F9F1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歌曲背後隱藏的故事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AD162-047A-4E97-A4AA-E1674167E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83380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《</a:t>
            </a:r>
            <a:r>
              <a:rPr lang="zh-TW" altLang="en-US" sz="2800" dirty="0"/>
              <a:t>夢中的婚禮</a:t>
            </a:r>
            <a:r>
              <a:rPr lang="en-US" altLang="zh-TW" sz="2800" dirty="0"/>
              <a:t>》</a:t>
            </a:r>
            <a:r>
              <a:rPr lang="zh-TW" altLang="en-US" sz="2800" dirty="0"/>
              <a:t>法文原名為“</a:t>
            </a:r>
            <a:r>
              <a:rPr lang="en-CA" sz="2800" dirty="0"/>
              <a:t>MARIAGE D'AMOUR”，</a:t>
            </a:r>
          </a:p>
          <a:p>
            <a:r>
              <a:rPr lang="zh-TW" altLang="en-US" sz="2800" dirty="0"/>
              <a:t>法国作曲家，保羅</a:t>
            </a:r>
            <a:r>
              <a:rPr lang="en-US" altLang="zh-TW" sz="2800" dirty="0"/>
              <a:t>·</a:t>
            </a:r>
            <a:r>
              <a:rPr lang="zh-TW" altLang="en-US" sz="2800" dirty="0"/>
              <a:t>塞内维爾（</a:t>
            </a:r>
            <a:r>
              <a:rPr lang="en-CA" sz="2800" dirty="0"/>
              <a:t>Paul De </a:t>
            </a:r>
            <a:r>
              <a:rPr lang="en-CA" sz="2800" dirty="0" err="1"/>
              <a:t>Senneville</a:t>
            </a:r>
            <a:r>
              <a:rPr lang="en-CA" sz="2800" dirty="0"/>
              <a:t>）</a:t>
            </a:r>
          </a:p>
          <a:p>
            <a:pPr marL="0" indent="0">
              <a:buNone/>
            </a:pPr>
            <a:r>
              <a:rPr lang="zh-TW" altLang="en-US" sz="2800" dirty="0"/>
              <a:t>為法國鋼琴演奏家</a:t>
            </a:r>
            <a:r>
              <a:rPr lang="en-CA" altLang="zh-TW" sz="2800" dirty="0"/>
              <a:t>, </a:t>
            </a:r>
            <a:r>
              <a:rPr lang="en-CA" sz="2800" dirty="0"/>
              <a:t>Richard </a:t>
            </a:r>
            <a:r>
              <a:rPr lang="en-CA" sz="2800" dirty="0" err="1"/>
              <a:t>Clayderman</a:t>
            </a:r>
            <a:r>
              <a:rPr lang="en-CA" sz="2800" dirty="0"/>
              <a:t>, </a:t>
            </a:r>
            <a:r>
              <a:rPr lang="zh-TW" altLang="en-US" sz="2800" dirty="0"/>
              <a:t>寫的作品</a:t>
            </a:r>
            <a:endParaRPr lang="en-CA" altLang="zh-TW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/>
              <a:t>男主角因愛上早已訂婚的女主角，離開了夢之國</a:t>
            </a:r>
            <a:endParaRPr lang="en-CA" altLang="zh-TW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/>
              <a:t>六年後重回夢之國，正值女主角與王子大婚的日子</a:t>
            </a:r>
            <a:endParaRPr lang="en-CA" altLang="zh-TW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/>
              <a:t>就在男主角上前送上祝福的時候，重暗處射來的冷</a:t>
            </a:r>
            <a:endParaRPr lang="en-CA" altLang="zh-TW" sz="2800" dirty="0"/>
          </a:p>
          <a:p>
            <a:pPr marL="0" indent="0">
              <a:buNone/>
            </a:pPr>
            <a:r>
              <a:rPr lang="zh-TW" altLang="en-US" sz="2800" dirty="0"/>
              <a:t>箭，讓男主角永遠只能在夢中追憶女主角</a:t>
            </a: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85B59-7726-42BF-A106-EDEE00154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774" y="3279420"/>
            <a:ext cx="2543175" cy="2762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63308-2C82-43FF-BD20-336114F5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0" y="366712"/>
            <a:ext cx="2047874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3D5F-5652-4918-AB7F-0929FAFE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三：</a:t>
            </a:r>
            <a:r>
              <a:rPr lang="en-CA" altLang="zh-TW" dirty="0"/>
              <a:t>6 - 11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E97B9-01A7-41BB-AF7C-491E1E3C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943101"/>
            <a:ext cx="10944224" cy="4486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6 </a:t>
            </a:r>
            <a:r>
              <a:rPr lang="zh-TW" altLang="en-US" sz="2800" dirty="0"/>
              <a:t>那 從 曠 野 上 來 、 形 狀 如 煙 柱 、 以 沒 藥 和 乳 香 並 商 人 各 樣 香 粉 薰 的 是 誰 呢 ？ </a:t>
            </a:r>
            <a:r>
              <a:rPr lang="en-US" altLang="zh-TW" sz="2800" dirty="0"/>
              <a:t>7 </a:t>
            </a:r>
            <a:r>
              <a:rPr lang="zh-TW" altLang="en-US" sz="2800" dirty="0"/>
              <a:t>看 哪 ， 是 所 羅 門 的 轎 ； 四 圍 有 六 十 個 勇 士 ， 都 是 以 色 列 中 的 勇 士 ；</a:t>
            </a:r>
            <a:r>
              <a:rPr lang="en-US" altLang="zh-TW" sz="2800" dirty="0"/>
              <a:t>8 </a:t>
            </a:r>
            <a:r>
              <a:rPr lang="zh-TW" altLang="en-US" sz="2800" dirty="0"/>
              <a:t>手 都 持 刀 ， 善 於 爭 戰 ， 腰 間 佩 刀 ， 防 備 夜 間 有 驚 慌 。</a:t>
            </a:r>
            <a:r>
              <a:rPr lang="en-US" altLang="zh-TW" sz="2800" dirty="0"/>
              <a:t>9 </a:t>
            </a:r>
            <a:r>
              <a:rPr lang="zh-TW" altLang="en-US" sz="2800" dirty="0"/>
              <a:t>所 羅 門 王 用 利 巴 嫩 木 為 自 己 製 造 一 乘 華 轎 。</a:t>
            </a:r>
            <a:r>
              <a:rPr lang="en-US" altLang="zh-TW" sz="2800" dirty="0"/>
              <a:t>10 </a:t>
            </a:r>
            <a:r>
              <a:rPr lang="zh-TW" altLang="en-US" sz="2800" dirty="0"/>
              <a:t>轎 柱 是 用 銀 做 的 ， 轎 底 是 用 金 做 的 ； 坐 墊 是 紫 色 的 ， 其 中 所 鋪 的 乃 耶 路 撒 冷 眾 女 子 的 愛 情 。</a:t>
            </a:r>
            <a:r>
              <a:rPr lang="en-US" altLang="zh-TW" sz="2800" dirty="0"/>
              <a:t>11 </a:t>
            </a:r>
            <a:r>
              <a:rPr lang="zh-TW" altLang="en-US" sz="2800" dirty="0"/>
              <a:t>錫 安 的 眾 女 子 啊 ， 你 們 出 去 觀 看 所 羅 門 王 ！ 頭 戴 冠 冕 ， 就 是 在 他 婚 筵 的 日 子 、 心 中 喜 樂 的 時 候 ， 他 母 親 給 他 戴 上 的 。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5611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1B08-0DAD-4751-8156-77522435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V. 6 - 11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94F6-9C40-47BF-9D99-5FEF78914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4050"/>
            <a:ext cx="10058400" cy="4291356"/>
          </a:xfrm>
        </p:spPr>
        <p:txBody>
          <a:bodyPr/>
          <a:lstStyle/>
          <a:p>
            <a:r>
              <a:rPr lang="zh-TW" altLang="en-US" sz="3200" dirty="0"/>
              <a:t>這段婚禮之歌與雅歌其它的段落有著幾方面明顯不同的地方：</a:t>
            </a:r>
          </a:p>
          <a:p>
            <a:pPr marL="0" indent="0">
              <a:buNone/>
            </a:pPr>
            <a:r>
              <a:rPr lang="en-US" altLang="zh-TW" sz="3200" dirty="0"/>
              <a:t>a.  </a:t>
            </a:r>
            <a:r>
              <a:rPr lang="zh-TW" altLang="en-US" sz="3200" dirty="0"/>
              <a:t>沒有對話，也沒有描寫男女主角的內心世界</a:t>
            </a:r>
          </a:p>
          <a:p>
            <a:pPr marL="0" indent="0">
              <a:buNone/>
            </a:pPr>
            <a:r>
              <a:rPr lang="en-US" altLang="zh-TW" sz="3200" dirty="0"/>
              <a:t>b. </a:t>
            </a:r>
            <a:r>
              <a:rPr lang="zh-TW" altLang="en-US" sz="3200" dirty="0"/>
              <a:t>「所羅門」 的名字在這段經文中不斷出現；第</a:t>
            </a:r>
            <a:r>
              <a:rPr lang="en-US" altLang="zh-TW" sz="3200" dirty="0"/>
              <a:t>11</a:t>
            </a:r>
            <a:r>
              <a:rPr lang="zh-TW" altLang="en-US" sz="3200" dirty="0"/>
              <a:t>節更說明了這是所羅門的婚禮</a:t>
            </a:r>
          </a:p>
          <a:p>
            <a:pPr marL="0" indent="0">
              <a:buNone/>
            </a:pPr>
            <a:r>
              <a:rPr lang="en-US" altLang="zh-TW" sz="3200" dirty="0"/>
              <a:t>c.  </a:t>
            </a:r>
            <a:r>
              <a:rPr lang="zh-TW" altLang="en-US" sz="3200" dirty="0"/>
              <a:t>然而，婚禮的女主角是誰？這首歌卻沒有明確說明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929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B6FB-3BB5-444E-B21A-B1BD1DB5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V. 6 - 11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0B59-8412-4BE4-A626-1B836E03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95449"/>
            <a:ext cx="11010900" cy="4676775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/>
              <a:t>不同取向延伸不同的解釋向度：</a:t>
            </a:r>
          </a:p>
          <a:p>
            <a:pPr marL="0" indent="0">
              <a:buNone/>
            </a:pPr>
            <a:r>
              <a:rPr lang="en-US" altLang="zh-TW" sz="2800" dirty="0"/>
              <a:t>a.	 </a:t>
            </a:r>
            <a:r>
              <a:rPr lang="zh-TW" altLang="en-US" sz="2800" dirty="0"/>
              <a:t>若雅歌的男女主角是牧羊人和雅歌的女主角，那極有可能承接上文，男女主角經歷分離與重逢後，憧憬著將來的婚禮要好像所羅門的婚禮一樣，滿載祝福</a:t>
            </a:r>
          </a:p>
          <a:p>
            <a:pPr marL="0" indent="0">
              <a:buNone/>
            </a:pPr>
            <a:r>
              <a:rPr lang="en-US" altLang="zh-TW" sz="2800" dirty="0"/>
              <a:t>b.	</a:t>
            </a:r>
            <a:r>
              <a:rPr lang="zh-TW" altLang="en-US" sz="2800" dirty="0"/>
              <a:t>若雅歌的男女主角，開始就設定是所羅門與書拉密女。那麼，理所當然這正是他倆的婚禮</a:t>
            </a:r>
          </a:p>
          <a:p>
            <a:pPr marL="0" indent="0">
              <a:buNone/>
            </a:pPr>
            <a:r>
              <a:rPr lang="en-US" altLang="zh-TW" sz="2800" dirty="0"/>
              <a:t>c.	</a:t>
            </a:r>
            <a:r>
              <a:rPr lang="zh-TW" altLang="en-US" sz="2800" dirty="0"/>
              <a:t>若然，婚禮是所羅門與雅歌的女主角。那麼，即是男女主角再次經歷分開的結局</a:t>
            </a:r>
          </a:p>
          <a:p>
            <a:pPr marL="0" indent="0">
              <a:buNone/>
            </a:pPr>
            <a:r>
              <a:rPr lang="en-US" altLang="zh-TW" sz="2800" dirty="0"/>
              <a:t>d.	</a:t>
            </a:r>
            <a:r>
              <a:rPr lang="zh-TW" altLang="en-US" sz="2800" dirty="0"/>
              <a:t>是所羅門與他第一任妻子的婚禮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964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08D6-0988-4957-BC0B-AC644192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V. 6 - 11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B93D7-3DED-4796-82FD-38C22D2E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V. 6	</a:t>
            </a:r>
            <a:r>
              <a:rPr lang="zh-TW" altLang="en-US" sz="3200" dirty="0"/>
              <a:t>曠野在以色列人歷史中，代表出埃及後，在曠野漂泊的時期；在先知書中，曠野則代表神懷念和以色列在一起的日子。</a:t>
            </a:r>
            <a:endParaRPr lang="en-CA" altLang="zh-TW" sz="3200" dirty="0"/>
          </a:p>
          <a:p>
            <a:r>
              <a:rPr lang="en-CA" sz="3200" dirty="0"/>
              <a:t>V. 8	</a:t>
            </a:r>
            <a:r>
              <a:rPr lang="zh-TW" altLang="en-US" sz="3200" dirty="0"/>
              <a:t>佩帶刀劍的目的是為了夜間的驚嚇，當時文化有一個普遍的觀念，認為在新婚之夜會有驚嚇人的惡魔前來騷擾人。因此，這些勇士的護衛是為了防備新婚之夜可能帶來的驚嚇</a:t>
            </a:r>
            <a:endParaRPr lang="en-CA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511053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{94E3CB9C-1245-4579-AEE1-F4709FCD59C4}tf11531919</Template>
  <TotalTime>0</TotalTime>
  <Words>3810</Words>
  <Application>Microsoft Office PowerPoint</Application>
  <PresentationFormat>Widescreen</PresentationFormat>
  <Paragraphs>193</Paragraphs>
  <Slides>39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Avenir Next LT Pro</vt:lpstr>
      <vt:lpstr>Avenir Next LT Pro Light</vt:lpstr>
      <vt:lpstr>Calibri</vt:lpstr>
      <vt:lpstr>Courier New</vt:lpstr>
      <vt:lpstr>Garamond</vt:lpstr>
      <vt:lpstr>SavonVTI</vt:lpstr>
      <vt:lpstr>雅歌 三：6 – 五：1</vt:lpstr>
      <vt:lpstr>前言 三：1 - 5</vt:lpstr>
      <vt:lpstr>不要驚動愛情</vt:lpstr>
      <vt:lpstr>夢中的婚禮</vt:lpstr>
      <vt:lpstr>歌曲背後隱藏的故事</vt:lpstr>
      <vt:lpstr>三：6 - 11</vt:lpstr>
      <vt:lpstr>V. 6 - 11</vt:lpstr>
      <vt:lpstr>V. 6 - 11</vt:lpstr>
      <vt:lpstr>V. 6 - 11</vt:lpstr>
      <vt:lpstr>V. 6 - 11</vt:lpstr>
      <vt:lpstr>生命的實踐</vt:lpstr>
      <vt:lpstr>身體頌歌 (四：1 – 7)</vt:lpstr>
      <vt:lpstr>身體頌歌 (四：1 – 7)</vt:lpstr>
      <vt:lpstr>身體頌歌 (四：1 – 7)</vt:lpstr>
      <vt:lpstr>身體頌歌 (四：1 – 7)</vt:lpstr>
      <vt:lpstr>生命實踐：</vt:lpstr>
      <vt:lpstr>四： 8 - 11</vt:lpstr>
      <vt:lpstr>四： 8 - 11</vt:lpstr>
      <vt:lpstr>四： 8 - 11</vt:lpstr>
      <vt:lpstr>四： 8 - 11</vt:lpstr>
      <vt:lpstr>四： 8 - 11</vt:lpstr>
      <vt:lpstr>四： 8 - 11</vt:lpstr>
      <vt:lpstr>8 – 11 節的結構</vt:lpstr>
      <vt:lpstr>四： 8 - 11</vt:lpstr>
      <vt:lpstr>四： 8 - 11</vt:lpstr>
      <vt:lpstr>四： 8 - 11</vt:lpstr>
      <vt:lpstr>四：12 – 15</vt:lpstr>
      <vt:lpstr>分拆句子</vt:lpstr>
      <vt:lpstr>PowerPoint Presentation</vt:lpstr>
      <vt:lpstr>PowerPoint Presentation</vt:lpstr>
      <vt:lpstr>PowerPoint Presentation</vt:lpstr>
      <vt:lpstr>PowerPoint Presentation</vt:lpstr>
      <vt:lpstr>女子邀請男子進入自己花園 (四：16 – 五:1)</vt:lpstr>
      <vt:lpstr>結構：</vt:lpstr>
      <vt:lpstr>四：12 – 15</vt:lpstr>
      <vt:lpstr>四：12 – 15</vt:lpstr>
      <vt:lpstr>生命的實踐： Edward Leen, Progress through Mental Prayer</vt:lpstr>
      <vt:lpstr>生命的實踐：</vt:lpstr>
      <vt:lpstr>生命的實踐：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2020-04-17T15:06:53Z</dcterms:created>
  <dcterms:modified xsi:type="dcterms:W3CDTF">2020-04-28T00:45:19Z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