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F90E36-2527-481F-8025-AC711573A4A3}">
  <a:tblStyle styleId="{B2F90E36-2527-481F-8025-AC711573A4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05d786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05d786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392bbb53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392bbb53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392bbb53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392bbb53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392bbb53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392bbb53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392bbb53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392bbb53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392bbb53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392bbb53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eceb5f5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6eceb5f5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5392bbb53_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5392bbb53_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6eceb5f5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6eceb5f5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923d72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4923d72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392bbb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5392bbb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392bbb5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392bbb5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eceb5f5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eceb5f5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392bbb5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5392bbb5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5392bbb5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5392bbb5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392bbb5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392bbb5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392bbb53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392bbb53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92bbb53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392bbb53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雅歌 5:2-8 主日學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我們習慣了自己去清理自己，依靠自己解決問題。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應門本是一件小事，然而小事更考驗我們是否預備好重整自己生活當中的先後次序，用心首先尋求神。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894" y="2285431"/>
            <a:ext cx="3912225" cy="26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在伴侶的關係裡面，是誰首先踏出尋求對方的一步？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我的良人從門孔裡伸進手來，我的心因他大為激動。</a:t>
            </a:r>
            <a:r>
              <a:rPr lang="en" sz="3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（v.4）</a:t>
            </a: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-"/>
            </a:pPr>
            <a:r>
              <a:rPr lang="en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「心」－希伯來原文的譯法可解為深處（NRSV）／肚腸部位（Hebrew）／心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-"/>
            </a:pPr>
            <a:r>
              <a:rPr lang="en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Synecodoche（提喻法）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-"/>
            </a:pPr>
            <a:r>
              <a:rPr lang="en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激動整個身體都去回應這一份愛。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Char char="-"/>
            </a:pPr>
            <a:r>
              <a:rPr lang="en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我們今天怎麼回應伴侶對我們的呼求？我們怎麼樣去回應神對我們的呼求？</a:t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沾滿沒藥的兩手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我起來，要給我的良人開門；我的兩手滴下沒藥，指頭滴下沒藥，滴在門閂上。</a:t>
            </a:r>
            <a:r>
              <a:rPr lang="en" sz="3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（v.5）</a:t>
            </a: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-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代表佳偶因著良人的主動而改變，滴上沒藥代表她已經預備好迎接良人。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-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在今天的關係裡面，我們預備好自己因著愛而接受改變嗎？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311700" y="761550"/>
            <a:ext cx="84045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我親手給我的良人開門，我的良人卻已轉身走了；我發現他走了，差點昏倒；我到處找他，卻找不見，我呼叫他，他卻不回答。</a:t>
            </a: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城中的守衛巡邏的時候，找著我；他們打了我，傷了我；看守城牆的人奪去了我身上的外衣。</a:t>
            </a: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耶路撒冷的眾女子啊！我囑咐你們：你們若遇見我的良人，你們要告訴他甚麼呢？你們要告訴他，我患了相思病。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Verdana"/>
                <a:ea typeface="Verdana"/>
                <a:cs typeface="Verdana"/>
                <a:sym typeface="Verdana"/>
              </a:rPr>
              <a:t>（雅歌 5:6-8）</a:t>
            </a:r>
            <a:endParaRPr sz="3000">
              <a:solidFill>
                <a:srgbClr val="FFFFFF"/>
              </a:solidFill>
              <a:highlight>
                <a:srgbClr val="A64D7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經文對比 （3:1-3, 5:6-7）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130" name="Google Shape;130;p26"/>
          <p:cNvGraphicFramePr/>
          <p:nvPr/>
        </p:nvGraphicFramePr>
        <p:xfrm>
          <a:off x="311700" y="100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{B2F90E36-2527-481F-8025-AC711573A4A3}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我夜間躺在床上，尋找我心所愛的，我尋找他，卻找不到他。</a:t>
                      </a:r>
                      <a:r>
                        <a:rPr lang="en" sz="2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" sz="2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我說：“我要起來，走遍全城，在街上，在廣場上，尋找我心所愛的。”我尋找他，卻找不到他。</a:t>
                      </a:r>
                      <a:r>
                        <a:rPr lang="en" sz="2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" sz="2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城中的守衛巡邏的時候，找著我；我就問他們：“你們有沒有看見我心所愛的？”</a:t>
                      </a:r>
                      <a:endParaRPr sz="2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</a:t>
                      </a:r>
                      <a:r>
                        <a:rPr lang="en" sz="2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我親手給我的良人開門，我的良人卻已轉身走了；我發現他走了，差點昏倒；我到處找他，卻找不見，我呼叫他，他卻不回答。</a:t>
                      </a:r>
                      <a:r>
                        <a:rPr lang="en" sz="25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</a:t>
                      </a:r>
                      <a:r>
                        <a:rPr lang="en" sz="25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城中的守衛巡邏的時候，找著我；他們打了我，傷了我；看守城牆的人奪去了我身上的外衣。</a:t>
                      </a:r>
                      <a:endParaRPr sz="2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分離，被拒絕的痛楚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城中的守衛巡邏的時候，找著我；他們打了我，傷了我；看守城牆的人奪去了我身上的外衣。</a:t>
            </a: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（v.7）</a:t>
            </a:r>
            <a:endParaRPr sz="3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-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城中的守衛所代表的是什麼？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-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佳偶因為尋覓良人所受的傷害代表著什麼？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不要認為愛是廉價的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耶路撒冷的眾女子啊！我囑咐你們：你們若遇見我的良人，你們要告訴他甚麼呢？你們要告訴他，我患了相思病。</a:t>
            </a:r>
            <a:r>
              <a:rPr lang="en" sz="3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（v.8）</a:t>
            </a:r>
            <a:endParaRPr sz="3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Char char="-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相思總在失去，分離的時候才變得可見。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311700" y="626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rgbClr val="666666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在今天的親密關係裡面，我們可以怎麼回應？</a:t>
            </a:r>
            <a:endParaRPr>
              <a:highlight>
                <a:srgbClr val="666666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Fishbane, Michael. </a:t>
            </a:r>
            <a:r>
              <a:rPr lang="en" sz="2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JPS Bible Commentary: Song of Songs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The Jewish Publication Society, 2015. ProQuest Ebook Central, https://ebookcentral-proquest-com.ezproxy.mytyndale.ca:2443/lib/tyndale-ebooks/detail.action?docID=3039404.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2895150"/>
            <a:ext cx="84045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highlight>
                  <a:srgbClr val="38761D"/>
                </a:highlight>
                <a:latin typeface="Verdana"/>
                <a:ea typeface="Verdana"/>
                <a:cs typeface="Verdana"/>
                <a:sym typeface="Verdana"/>
              </a:rPr>
              <a:t>我的妹妹，我的新婦啊！我進了我的園中；我採了我的沒藥與香料；我吃了我的蜂房與蜂蜜；我喝了我的酒和奶。朋友們！你們要開懷吃喝；親愛的啊！你們要不醉無歸。（雅歌 5:1）</a:t>
            </a:r>
            <a:endParaRPr sz="3000">
              <a:solidFill>
                <a:srgbClr val="FFFFFF"/>
              </a:solidFill>
              <a:highlight>
                <a:srgbClr val="38761D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highlight>
                  <a:schemeClr val="accent5"/>
                </a:highlight>
              </a:rPr>
              <a:t>夢醒時分（雅歌 5:2-8）</a:t>
            </a:r>
            <a:endParaRPr sz="40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324375"/>
            <a:ext cx="8520600" cy="32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chemeClr val="accent5"/>
                </a:highlight>
              </a:rPr>
              <a:t>輾轉反側時，良人尋覓佳偶，佳偶卻錯過回應時機的夢境，從而點出她的相思病。</a:t>
            </a:r>
            <a:endParaRPr sz="30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chemeClr val="accent5"/>
                </a:highlight>
              </a:rPr>
              <a:t>當以色列人研讀雅歌的時候，他們是怎麼理解他們跟上帝之間的關係？</a:t>
            </a:r>
            <a:endParaRPr sz="30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92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生命裏的未接來電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92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有沒有曾經經歷過神親自與你同在，神透過不同的方式與你說話？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en" sz="2000">
                <a:solidFill>
                  <a:srgbClr val="FFFFFF"/>
                </a:solidFill>
              </a:rPr>
              <a:t>為什麼有些時候我們會忽略神對我們的來電？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526" y="399587"/>
            <a:ext cx="4191601" cy="434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761550"/>
            <a:ext cx="84045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Verdana"/>
                <a:ea typeface="Verdana"/>
                <a:cs typeface="Verdana"/>
                <a:sym typeface="Verdana"/>
              </a:rPr>
              <a:t>2 我身雖然睡臥，我心卻醒。這是我的良人的聲音，他敲著門說：“我的妹妹，我的佳偶，我的鴿子，我的完全人哪！求你給我開門；因為我的頭滿了露水，頭髮給夜露滴濕。”</a:t>
            </a:r>
            <a:endParaRPr sz="3000">
              <a:solidFill>
                <a:srgbClr val="FFFFFF"/>
              </a:solidFill>
              <a:highlight>
                <a:srgbClr val="A64D7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Verdana"/>
                <a:ea typeface="Verdana"/>
                <a:cs typeface="Verdana"/>
                <a:sym typeface="Verdana"/>
              </a:rPr>
              <a:t>（雅歌 5:2）</a:t>
            </a:r>
            <a:endParaRPr sz="3000">
              <a:solidFill>
                <a:srgbClr val="FFFFFF"/>
              </a:solidFill>
              <a:highlight>
                <a:srgbClr val="A64D7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不知道大家是如何稱呼大家的情人?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這是我的良人的聲音，他敲著門說：“</a:t>
            </a:r>
            <a:r>
              <a:rPr lang="en" sz="3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我的妹妹，我的佳偶，我的鴿子，我的完全人哪！（v.2b）</a:t>
            </a: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妹妹（契約的關係－亞伯拉罕與撒拉）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佳偶（親密）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鴿子（美麗，可愛的稱讚）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完全人（沒有可指責的）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良人對佳偶的呼喚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求你給我開門；因為我的頭滿了露水，頭髮給夜露滴濕。</a:t>
            </a:r>
            <a:r>
              <a:rPr lang="en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（v.2c）</a:t>
            </a: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-"/>
            </a:pPr>
            <a:r>
              <a:rPr lang="en" sz="3000" b="1">
                <a:solidFill>
                  <a:srgbClr val="FFFFFF"/>
                </a:solidFill>
              </a:rPr>
              <a:t>3 </a:t>
            </a:r>
            <a:r>
              <a:rPr lang="en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又好比黑門的甘露落在錫安的眾山上，在那裡有耶和華命定的福，就是永遠的生命。（詩篇 133:3）</a:t>
            </a: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神呼召我們每一個人都進入祂所預備的豐盛裡面。</a:t>
            </a: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311700" y="761550"/>
            <a:ext cx="84045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我回答：“我脫了外衣，怎能再穿上呢？我洗了腳，怎能再弄髒呢？”</a:t>
            </a: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我的良人從門孔裡伸進手來，我的心因他大為激動。</a:t>
            </a:r>
            <a:r>
              <a:rPr lang="en" sz="3000" b="1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我起來，要給我的良人開門；我的兩手滴下沒藥，指頭滴下沒藥，滴在門閂上。</a:t>
            </a:r>
            <a:endParaRPr sz="3000" b="1">
              <a:solidFill>
                <a:srgbClr val="FFFFFF"/>
              </a:solidFill>
              <a:highlight>
                <a:srgbClr val="A64D7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A64D79"/>
                </a:highlight>
                <a:latin typeface="Verdana"/>
                <a:ea typeface="Verdana"/>
                <a:cs typeface="Verdana"/>
                <a:sym typeface="Verdana"/>
              </a:rPr>
              <a:t>（雅歌 5:3-5）</a:t>
            </a:r>
            <a:endParaRPr sz="3000">
              <a:solidFill>
                <a:srgbClr val="FFFFFF"/>
              </a:solidFill>
              <a:highlight>
                <a:srgbClr val="A64D79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我們是否與神，或伴侶之間充斥各樣的藉口？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我回答：“我脫了外衣，怎能再穿上呢？我洗了腳，怎能再弄髒呢？”</a:t>
            </a:r>
            <a:r>
              <a:rPr lang="en" sz="3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（v.3）</a:t>
            </a:r>
            <a:endParaRPr sz="3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外衣－能夠覆蓋自己，免受風沙的影響</a:t>
            </a:r>
            <a:endParaRPr sz="2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Char char="-"/>
            </a:pPr>
            <a:r>
              <a:rPr lang="en" sz="2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雙腳－時常行走，沾滿沙石，很骯髒</a:t>
            </a:r>
            <a:endParaRPr sz="3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Verdana</vt:lpstr>
      <vt:lpstr>Simple Light</vt:lpstr>
      <vt:lpstr>雅歌 5:2-8 主日學</vt:lpstr>
      <vt:lpstr>PowerPoint Presentation</vt:lpstr>
      <vt:lpstr>夢醒時分（雅歌 5:2-8）</vt:lpstr>
      <vt:lpstr>生命裏的未接來電</vt:lpstr>
      <vt:lpstr>PowerPoint Presentation</vt:lpstr>
      <vt:lpstr>不知道大家是如何稱呼大家的情人?</vt:lpstr>
      <vt:lpstr>良人對佳偶的呼喚</vt:lpstr>
      <vt:lpstr>PowerPoint Presentation</vt:lpstr>
      <vt:lpstr>我們是否與神，或伴侶之間充斥各樣的藉口？</vt:lpstr>
      <vt:lpstr>我們習慣了自己去清理自己，依靠自己解決問題。</vt:lpstr>
      <vt:lpstr>在伴侶的關係裡面，是誰首先踏出尋求對方的一步？</vt:lpstr>
      <vt:lpstr>沾滿沒藥的兩手</vt:lpstr>
      <vt:lpstr>PowerPoint Presentation</vt:lpstr>
      <vt:lpstr>經文對比 （3:1-3, 5:6-7）</vt:lpstr>
      <vt:lpstr>分離，被拒絕的痛楚</vt:lpstr>
      <vt:lpstr>不要認為愛是廉價的</vt:lpstr>
      <vt:lpstr>在今天的親密關係裡面，我們可以怎麼回應？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雅歌 5:2-8 主日學</dc:title>
  <dc:creator>Brian</dc:creator>
  <cp:lastModifiedBy>Brian Kin Kap Wong</cp:lastModifiedBy>
  <cp:revision>1</cp:revision>
  <dcterms:modified xsi:type="dcterms:W3CDTF">2020-05-04T23:45:31Z</dcterms:modified>
</cp:coreProperties>
</file>