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n Kap Wong" userId="ee26a659d5dbb8d6" providerId="LiveId" clId="{D38F3B86-41EF-4254-971C-8F584DEBA0A1}"/>
    <pc:docChg chg="addSld modSld">
      <pc:chgData name="Brian Kin Kap Wong" userId="ee26a659d5dbb8d6" providerId="LiveId" clId="{D38F3B86-41EF-4254-971C-8F584DEBA0A1}" dt="2020-05-17T12:58:24.320" v="471" actId="255"/>
      <pc:docMkLst>
        <pc:docMk/>
      </pc:docMkLst>
      <pc:sldChg chg="modSp mod">
        <pc:chgData name="Brian Kin Kap Wong" userId="ee26a659d5dbb8d6" providerId="LiveId" clId="{D38F3B86-41EF-4254-971C-8F584DEBA0A1}" dt="2020-05-17T12:58:24.320" v="471" actId="255"/>
        <pc:sldMkLst>
          <pc:docMk/>
          <pc:sldMk cId="173668550" sldId="258"/>
        </pc:sldMkLst>
        <pc:spChg chg="mod">
          <ac:chgData name="Brian Kin Kap Wong" userId="ee26a659d5dbb8d6" providerId="LiveId" clId="{D38F3B86-41EF-4254-971C-8F584DEBA0A1}" dt="2020-05-17T12:58:02.756" v="468" actId="1076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Brian Kin Kap Wong" userId="ee26a659d5dbb8d6" providerId="LiveId" clId="{D38F3B86-41EF-4254-971C-8F584DEBA0A1}" dt="2020-05-17T12:58:24.320" v="471" actId="255"/>
          <ac:spMkLst>
            <pc:docMk/>
            <pc:sldMk cId="173668550" sldId="258"/>
            <ac:spMk id="3" creationId="{00000000-0000-0000-0000-000000000000}"/>
          </ac:spMkLst>
        </pc:spChg>
      </pc:sldChg>
      <pc:sldChg chg="addSp modSp mod">
        <pc:chgData name="Brian Kin Kap Wong" userId="ee26a659d5dbb8d6" providerId="LiveId" clId="{D38F3B86-41EF-4254-971C-8F584DEBA0A1}" dt="2020-05-15T19:50:09.806" v="137" actId="14734"/>
        <pc:sldMkLst>
          <pc:docMk/>
          <pc:sldMk cId="906372247" sldId="273"/>
        </pc:sldMkLst>
        <pc:spChg chg="mod">
          <ac:chgData name="Brian Kin Kap Wong" userId="ee26a659d5dbb8d6" providerId="LiveId" clId="{D38F3B86-41EF-4254-971C-8F584DEBA0A1}" dt="2020-05-15T19:44:21.706" v="11"/>
          <ac:spMkLst>
            <pc:docMk/>
            <pc:sldMk cId="906372247" sldId="273"/>
            <ac:spMk id="2" creationId="{5D96D472-0448-41E1-9FAA-C41D7A59B5FE}"/>
          </ac:spMkLst>
        </pc:spChg>
        <pc:spChg chg="mod">
          <ac:chgData name="Brian Kin Kap Wong" userId="ee26a659d5dbb8d6" providerId="LiveId" clId="{D38F3B86-41EF-4254-971C-8F584DEBA0A1}" dt="2020-05-15T19:49:20.938" v="130" actId="255"/>
          <ac:spMkLst>
            <pc:docMk/>
            <pc:sldMk cId="906372247" sldId="273"/>
            <ac:spMk id="3" creationId="{6059714B-724B-440C-A0FA-DF092D495FCC}"/>
          </ac:spMkLst>
        </pc:spChg>
        <pc:graphicFrameChg chg="add mod modGraphic">
          <ac:chgData name="Brian Kin Kap Wong" userId="ee26a659d5dbb8d6" providerId="LiveId" clId="{D38F3B86-41EF-4254-971C-8F584DEBA0A1}" dt="2020-05-15T19:50:09.806" v="137" actId="14734"/>
          <ac:graphicFrameMkLst>
            <pc:docMk/>
            <pc:sldMk cId="906372247" sldId="273"/>
            <ac:graphicFrameMk id="4" creationId="{21BF3210-3561-43CC-87CF-96D0E6A4C2E7}"/>
          </ac:graphicFrameMkLst>
        </pc:graphicFrameChg>
      </pc:sldChg>
      <pc:sldChg chg="modSp new mod">
        <pc:chgData name="Brian Kin Kap Wong" userId="ee26a659d5dbb8d6" providerId="LiveId" clId="{D38F3B86-41EF-4254-971C-8F584DEBA0A1}" dt="2020-05-15T19:57:29.778" v="354" actId="14100"/>
        <pc:sldMkLst>
          <pc:docMk/>
          <pc:sldMk cId="3820789820" sldId="274"/>
        </pc:sldMkLst>
        <pc:spChg chg="mod">
          <ac:chgData name="Brian Kin Kap Wong" userId="ee26a659d5dbb8d6" providerId="LiveId" clId="{D38F3B86-41EF-4254-971C-8F584DEBA0A1}" dt="2020-05-15T19:51:20.297" v="155"/>
          <ac:spMkLst>
            <pc:docMk/>
            <pc:sldMk cId="3820789820" sldId="274"/>
            <ac:spMk id="2" creationId="{C4487E75-87E3-42D7-9ACC-2C30BB779D81}"/>
          </ac:spMkLst>
        </pc:spChg>
        <pc:spChg chg="mod">
          <ac:chgData name="Brian Kin Kap Wong" userId="ee26a659d5dbb8d6" providerId="LiveId" clId="{D38F3B86-41EF-4254-971C-8F584DEBA0A1}" dt="2020-05-15T19:57:29.778" v="354" actId="14100"/>
          <ac:spMkLst>
            <pc:docMk/>
            <pc:sldMk cId="3820789820" sldId="274"/>
            <ac:spMk id="3" creationId="{0D080091-1DFB-4B85-8587-6AC94E00B825}"/>
          </ac:spMkLst>
        </pc:spChg>
      </pc:sldChg>
      <pc:sldChg chg="addSp delSp modSp new mod">
        <pc:chgData name="Brian Kin Kap Wong" userId="ee26a659d5dbb8d6" providerId="LiveId" clId="{D38F3B86-41EF-4254-971C-8F584DEBA0A1}" dt="2020-05-15T20:43:06.247" v="464" actId="14100"/>
        <pc:sldMkLst>
          <pc:docMk/>
          <pc:sldMk cId="2515715508" sldId="275"/>
        </pc:sldMkLst>
        <pc:spChg chg="mod">
          <ac:chgData name="Brian Kin Kap Wong" userId="ee26a659d5dbb8d6" providerId="LiveId" clId="{D38F3B86-41EF-4254-971C-8F584DEBA0A1}" dt="2020-05-15T20:39:40.759" v="380"/>
          <ac:spMkLst>
            <pc:docMk/>
            <pc:sldMk cId="2515715508" sldId="275"/>
            <ac:spMk id="2" creationId="{5C9CD4E7-98FA-46E6-8658-512FA7BF6342}"/>
          </ac:spMkLst>
        </pc:spChg>
        <pc:spChg chg="del mod">
          <ac:chgData name="Brian Kin Kap Wong" userId="ee26a659d5dbb8d6" providerId="LiveId" clId="{D38F3B86-41EF-4254-971C-8F584DEBA0A1}" dt="2020-05-15T20:39:59.240" v="381" actId="3680"/>
          <ac:spMkLst>
            <pc:docMk/>
            <pc:sldMk cId="2515715508" sldId="275"/>
            <ac:spMk id="3" creationId="{D29988C8-1288-4662-B481-F443BF82E4A9}"/>
          </ac:spMkLst>
        </pc:spChg>
        <pc:graphicFrameChg chg="add mod ord modGraphic">
          <ac:chgData name="Brian Kin Kap Wong" userId="ee26a659d5dbb8d6" providerId="LiveId" clId="{D38F3B86-41EF-4254-971C-8F584DEBA0A1}" dt="2020-05-15T20:43:06.247" v="464" actId="14100"/>
          <ac:graphicFrameMkLst>
            <pc:docMk/>
            <pc:sldMk cId="2515715508" sldId="275"/>
            <ac:graphicFrameMk id="4" creationId="{5FA351F1-CC67-4175-A88B-A1C7BAF8D3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5/17/2020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tack of books">
            <a:extLst>
              <a:ext uri="{FF2B5EF4-FFF2-40B4-BE49-F238E27FC236}">
                <a16:creationId xmlns:a16="http://schemas.microsoft.com/office/drawing/2014/main" id="{D87ACEC0-A9D0-46FA-9EA1-B2E3DB84E581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95E524-A1B4-4901-9963-D6555B3BEBAD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31E04B-E84F-4DAD-A857-73EB15E2CB46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0" name="Picture 9" descr="Stack of books">
                <a:extLst>
                  <a:ext uri="{FF2B5EF4-FFF2-40B4-BE49-F238E27FC236}">
                    <a16:creationId xmlns:a16="http://schemas.microsoft.com/office/drawing/2014/main" id="{A09AC2F2-69CC-4B41-BCDC-4A3926B76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F0B663F-C3EB-4C49-8537-E93AD7134901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2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018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661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93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12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160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78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0276" y="1219200"/>
            <a:ext cx="6519104" cy="3329581"/>
          </a:xfrm>
        </p:spPr>
        <p:txBody>
          <a:bodyPr/>
          <a:lstStyle/>
          <a:p>
            <a:r>
              <a:rPr lang="zh-TW" altLang="en-US" sz="5400" dirty="0"/>
              <a:t>歡迎參加主日學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4292" y="4777380"/>
            <a:ext cx="4963722" cy="861420"/>
          </a:xfrm>
        </p:spPr>
        <p:txBody>
          <a:bodyPr>
            <a:noAutofit/>
          </a:bodyPr>
          <a:lstStyle/>
          <a:p>
            <a:r>
              <a:rPr lang="zh-TW" altLang="en-US" sz="5400" dirty="0"/>
              <a:t>雅歌六章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9420-3CDF-4D50-8D84-EB62B346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4 - 10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9263-0721-4822-90CE-DB0AA957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853249"/>
            <a:ext cx="9505056" cy="452157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從文中清楚見到男主角對女主角的讚美不減結婚當時 （四：</a:t>
            </a:r>
            <a:r>
              <a:rPr lang="en-US" altLang="zh-TW" sz="3200" dirty="0"/>
              <a:t>1 - 6</a:t>
            </a:r>
            <a:r>
              <a:rPr lang="zh-TW" altLang="en-US" sz="3200" dirty="0"/>
              <a:t>），不過這次對妻子的讚美，明顯地除去了性的吸引：「求 你 掉 轉 眼 目 不 看 我 ， 因 你 的 眼 目 使 我 驚 亂」 </a:t>
            </a:r>
            <a:endParaRPr lang="en-CA" altLang="zh-TW" sz="3200" dirty="0"/>
          </a:p>
          <a:p>
            <a:r>
              <a:rPr lang="zh-TW" altLang="en-US" sz="3200" dirty="0"/>
              <a:t>作者意在說明他接近妻子並非只為性愛，而是看重他們關係的重建。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7645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A96C-8918-4BFB-AA62-F6384241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4 - 10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6C4A-BA62-44A0-BD4E-52C380DF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63" y="2052919"/>
            <a:ext cx="9402274" cy="4195481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V. 10   </a:t>
            </a:r>
            <a:r>
              <a:rPr lang="zh-TW" altLang="en-US" sz="3600" dirty="0"/>
              <a:t>在雅歌中，「這是誰呢」 都是指女主角；因為經文中的「誰」 都是使用陰性單數。 </a:t>
            </a:r>
            <a:endParaRPr lang="en-CA" altLang="zh-TW" sz="3600" dirty="0"/>
          </a:p>
          <a:p>
            <a:r>
              <a:rPr lang="zh-TW" altLang="en-US" sz="3600" dirty="0"/>
              <a:t> 晨光既指早晨的明光，也暗喻女神的意思；男主角把她看為像女神一樣的高貴和神聖。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877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831C-7BC5-4809-B651-A0FE7AD8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260648"/>
            <a:ext cx="9402274" cy="1224136"/>
          </a:xfrm>
        </p:spPr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11 - 13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45544-D0B4-423B-B11D-A31B10F5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556792"/>
            <a:ext cx="9498421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(</a:t>
            </a:r>
            <a:r>
              <a:rPr lang="zh-TW" altLang="en-US" sz="3200" dirty="0"/>
              <a:t>女</a:t>
            </a:r>
            <a:r>
              <a:rPr lang="en-US" altLang="zh-TW" sz="3200" dirty="0"/>
              <a:t>)	11 </a:t>
            </a:r>
            <a:r>
              <a:rPr lang="zh-TW" altLang="en-US" sz="3200" dirty="0"/>
              <a:t>我 下 入 核 桃 園 ， 要 看 谷 中 青 綠 的 植 物 ， 要 看 葡 萄 發 芽 沒 有 ， 石 榴 開 花 沒 有 。</a:t>
            </a:r>
            <a:r>
              <a:rPr lang="en-US" altLang="zh-TW" sz="3200" dirty="0"/>
              <a:t>12 </a:t>
            </a:r>
            <a:r>
              <a:rPr lang="zh-TW" altLang="en-US" sz="3200" dirty="0"/>
              <a:t>不 知 不 覺 ， 我 的 心 將 我 安 置 在 我 尊 長 的 車 中 。 </a:t>
            </a:r>
          </a:p>
          <a:p>
            <a:pPr marL="0" indent="0">
              <a:buNone/>
            </a:pPr>
            <a:r>
              <a:rPr lang="zh-TW" altLang="en-US" sz="3200" dirty="0"/>
              <a:t>（ 耶 路 撒 冷 的 眾 女 子 ）    </a:t>
            </a:r>
            <a:r>
              <a:rPr lang="en-US" altLang="zh-TW" sz="3200" dirty="0"/>
              <a:t>13 </a:t>
            </a:r>
            <a:r>
              <a:rPr lang="zh-TW" altLang="en-US" sz="3200" dirty="0"/>
              <a:t>回 來 ， 回 來 ， 書 拉 密 女 ； 你 回 來 ， 你 回 來 ， 使 我 們 得 觀 看 你 。 </a:t>
            </a:r>
          </a:p>
          <a:p>
            <a:pPr marL="0" indent="0">
              <a:buNone/>
            </a:pPr>
            <a:r>
              <a:rPr lang="zh-TW" altLang="en-US" sz="3200" dirty="0"/>
              <a:t>（ 女 ） 你 們 為 何 要 觀 看 書 拉 密 女 ， 像 觀 看 瑪 哈 念 跳 舞 的 呢 ？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35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8BDE-9A64-4844-8BEB-C4636AA4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11 - 13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5CC2-043B-4ED7-8C80-1783FFB55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63" y="1556792"/>
            <a:ext cx="10273985" cy="5040559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這小段的開始和上文並不相干，為何在 </a:t>
            </a:r>
            <a:r>
              <a:rPr lang="en-US" altLang="zh-TW" sz="3200" dirty="0"/>
              <a:t>v.13</a:t>
            </a:r>
            <a:r>
              <a:rPr lang="zh-TW" altLang="en-US" sz="3200" dirty="0"/>
              <a:t>節突入書拉密女子，而以後經文卻不再出現</a:t>
            </a:r>
            <a:endParaRPr lang="en-CA" altLang="zh-TW" sz="3200" dirty="0"/>
          </a:p>
          <a:p>
            <a:r>
              <a:rPr lang="zh-TW" altLang="en-US" sz="3200" dirty="0"/>
              <a:t>這一切經文都沒有進一步的解釋。  唯一可以觀察到的是：「我 下 入 核 桃 園」 ；</a:t>
            </a:r>
            <a:endParaRPr lang="en-CA" altLang="zh-TW" sz="3200" dirty="0"/>
          </a:p>
          <a:p>
            <a:r>
              <a:rPr lang="zh-TW" altLang="en-US" sz="3200" dirty="0"/>
              <a:t>前文六：</a:t>
            </a:r>
            <a:r>
              <a:rPr lang="en-US" altLang="zh-TW" sz="3200" dirty="0"/>
              <a:t>2</a:t>
            </a:r>
            <a:r>
              <a:rPr lang="zh-TW" altLang="en-US" sz="3200" dirty="0"/>
              <a:t>「我 的 良 人 下 入 自 己 園 中」 是用了倒影敘述的文學技巧。</a:t>
            </a:r>
            <a:endParaRPr lang="en-CA" altLang="zh-TW" sz="3200" dirty="0"/>
          </a:p>
          <a:p>
            <a:r>
              <a:rPr lang="zh-TW" altLang="en-US" sz="3200" dirty="0"/>
              <a:t>用意是要突顯兩處經文都是女主角自己的說話； 「青 綠 的 植 物」、「葡 萄 發 芽 沒 有」 、 「石 榴 開 花 沒 有」都是春天出現的景象；像徵愛的萌芽和盼望。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703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C434-D8AC-4CCC-A0C9-E21952E4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11 - 13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E150C-414C-4C71-B426-883791FC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556793"/>
            <a:ext cx="10009111" cy="4691608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『</a:t>
            </a:r>
            <a:r>
              <a:rPr lang="zh-TW" altLang="en-US" sz="3200" dirty="0"/>
              <a:t>不 知 不 覺 ， 我 的 心 將 我 安 置 在 我 尊 長 的 車 中</a:t>
            </a:r>
            <a:r>
              <a:rPr lang="en-US" altLang="zh-TW" sz="3200" dirty="0"/>
              <a:t>』 </a:t>
            </a:r>
            <a:r>
              <a:rPr lang="zh-TW" altLang="en-US" sz="3200" dirty="0"/>
              <a:t>像徵愛的提升，因為尊長與王同字，指貴族的一員。</a:t>
            </a:r>
            <a:endParaRPr lang="en-CA" altLang="zh-TW" sz="3200" dirty="0"/>
          </a:p>
          <a:p>
            <a:r>
              <a:rPr lang="zh-TW" altLang="en-US" sz="3200" dirty="0"/>
              <a:t>從上下文來看，最合理的解釋是，女主角在獲得男主角 「愛的肯定」 </a:t>
            </a:r>
            <a:r>
              <a:rPr lang="en-US" altLang="zh-TW" sz="3200" dirty="0"/>
              <a:t>(</a:t>
            </a:r>
            <a:r>
              <a:rPr lang="zh-TW" altLang="en-US" sz="3200" dirty="0"/>
              <a:t>六：</a:t>
            </a:r>
            <a:r>
              <a:rPr lang="en-US" altLang="zh-TW" sz="3200" dirty="0"/>
              <a:t>4 – 10) </a:t>
            </a:r>
            <a:r>
              <a:rPr lang="zh-TW" altLang="en-US" sz="3200" dirty="0"/>
              <a:t>以後，感覺像被提升到 「置身於王室尊貴的車子」。感覺像書拉密女般的獲得寵愛和尊貴。</a:t>
            </a:r>
            <a:endParaRPr lang="en-CA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3489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C434-D8AC-4CCC-A0C9-E21952E4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11 - 13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E150C-414C-4C71-B426-883791FC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556793"/>
            <a:ext cx="10009111" cy="4691608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書拉密和所羅門兩個名字的意思都是指「平安」 。 女主角在</a:t>
            </a:r>
            <a:r>
              <a:rPr lang="en-US" altLang="zh-TW" sz="3200" dirty="0"/>
              <a:t>13</a:t>
            </a:r>
            <a:r>
              <a:rPr lang="zh-TW" altLang="en-US" sz="3200" dirty="0"/>
              <a:t>節上半被耶路撒冷眾女子喚回現實後，便帶點嬌羞的回應說： 「你們要和我一同經歷喜悅，像兩隊兵一起跳舞嗎？」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597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D472-0448-41E1-9FAA-C41D7A5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婚姻中的衝突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9714B-724B-440C-A0FA-DF092D49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63" y="2052919"/>
            <a:ext cx="9402274" cy="4195481"/>
          </a:xfrm>
        </p:spPr>
        <p:txBody>
          <a:bodyPr/>
          <a:lstStyle/>
          <a:p>
            <a:r>
              <a:rPr lang="zh-TW" altLang="en-US" sz="3200" dirty="0"/>
              <a:t>衝突是無可避免的</a:t>
            </a:r>
            <a:endParaRPr lang="en-CA" altLang="zh-TW" sz="3200" dirty="0"/>
          </a:p>
          <a:p>
            <a:r>
              <a:rPr lang="zh-TW" altLang="en-US" sz="3200" dirty="0"/>
              <a:t>行動制造結果：破壞抑或建設</a:t>
            </a:r>
            <a:endParaRPr lang="en-CA" altLang="zh-TW" sz="3200" dirty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BF3210-3561-43CC-87CF-96D0E6A4C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43737"/>
              </p:ext>
            </p:extLst>
          </p:nvPr>
        </p:nvGraphicFramePr>
        <p:xfrm>
          <a:off x="765820" y="3573016"/>
          <a:ext cx="8053874" cy="2895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836883526"/>
                    </a:ext>
                  </a:extLst>
                </a:gridCol>
                <a:gridCol w="2415000">
                  <a:extLst>
                    <a:ext uri="{9D8B030D-6E8A-4147-A177-3AD203B41FA5}">
                      <a16:colId xmlns:a16="http://schemas.microsoft.com/office/drawing/2014/main" val="3594885302"/>
                    </a:ext>
                  </a:extLst>
                </a:gridCol>
                <a:gridCol w="2974578">
                  <a:extLst>
                    <a:ext uri="{9D8B030D-6E8A-4147-A177-3AD203B41FA5}">
                      <a16:colId xmlns:a16="http://schemas.microsoft.com/office/drawing/2014/main" val="380591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情況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行動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結果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263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意見分岐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口角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對抗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41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爭論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吵鬧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分開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33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強烈的怒氣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打架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拒絕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402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惱怒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爭戰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離異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30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3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7E75-87E3-42D7-9ACC-2C30BB77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處理衝突的口訣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0091-1DFB-4B85-8587-6AC94E00B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2052919"/>
            <a:ext cx="940227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「若我選擇要你輸，我就輸； 若你選擇要我輸，你就輸。若任何一方輸，雙方就輸。當我開始去幫助你贏時，我就贏，當你開始幫助我贏時，你就贏。因此，任何一方要勝利，必先讓對方都能勝利。」  （</a:t>
            </a:r>
            <a:r>
              <a:rPr lang="en-CA" altLang="zh-TW" sz="3600" dirty="0"/>
              <a:t>David </a:t>
            </a:r>
            <a:r>
              <a:rPr lang="en-CA" altLang="zh-TW" sz="3600" dirty="0" err="1"/>
              <a:t>Augsburger</a:t>
            </a:r>
            <a:r>
              <a:rPr lang="zh-TW" altLang="en-US" sz="3600" dirty="0"/>
              <a:t>）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207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D4E7-98FA-46E6-8658-512FA7BF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習作：認識改變中的你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A351F1-CC67-4175-A88B-A1C7BAF8D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535703"/>
              </p:ext>
            </p:extLst>
          </p:nvPr>
        </p:nvGraphicFramePr>
        <p:xfrm>
          <a:off x="691811" y="1829262"/>
          <a:ext cx="10299144" cy="44080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1895">
                  <a:extLst>
                    <a:ext uri="{9D8B030D-6E8A-4147-A177-3AD203B41FA5}">
                      <a16:colId xmlns:a16="http://schemas.microsoft.com/office/drawing/2014/main" val="1962343000"/>
                    </a:ext>
                  </a:extLst>
                </a:gridCol>
                <a:gridCol w="2760686">
                  <a:extLst>
                    <a:ext uri="{9D8B030D-6E8A-4147-A177-3AD203B41FA5}">
                      <a16:colId xmlns:a16="http://schemas.microsoft.com/office/drawing/2014/main" val="697924345"/>
                    </a:ext>
                  </a:extLst>
                </a:gridCol>
                <a:gridCol w="2602932">
                  <a:extLst>
                    <a:ext uri="{9D8B030D-6E8A-4147-A177-3AD203B41FA5}">
                      <a16:colId xmlns:a16="http://schemas.microsoft.com/office/drawing/2014/main" val="1088280804"/>
                    </a:ext>
                  </a:extLst>
                </a:gridCol>
                <a:gridCol w="1963631">
                  <a:extLst>
                    <a:ext uri="{9D8B030D-6E8A-4147-A177-3AD203B41FA5}">
                      <a16:colId xmlns:a16="http://schemas.microsoft.com/office/drawing/2014/main" val="764552471"/>
                    </a:ext>
                  </a:extLst>
                </a:gridCol>
              </a:tblGrid>
              <a:tr h="659472"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十年前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現在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十年後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918375"/>
                  </a:ext>
                </a:extLst>
              </a:tr>
              <a:tr h="659472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目標與野心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72264"/>
                  </a:ext>
                </a:extLst>
              </a:tr>
              <a:tr h="659472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主要人生事件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05355"/>
                  </a:ext>
                </a:extLst>
              </a:tr>
              <a:tr h="1214817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個人的長處與短處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99486"/>
                  </a:ext>
                </a:extLst>
              </a:tr>
              <a:tr h="1214817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在我生命中的重要人物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9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7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 </a:t>
            </a:r>
            <a:r>
              <a:rPr lang="en-US" altLang="zh-TW" dirty="0"/>
              <a:t>1 - 3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628800"/>
            <a:ext cx="8944211" cy="4968552"/>
          </a:xfrm>
        </p:spPr>
        <p:txBody>
          <a:bodyPr/>
          <a:lstStyle/>
          <a:p>
            <a:r>
              <a:rPr lang="en-US" altLang="zh-TW" sz="3200" dirty="0"/>
              <a:t>(</a:t>
            </a:r>
            <a:r>
              <a:rPr lang="zh-TW" altLang="en-US" sz="3200" dirty="0"/>
              <a:t>耶路撒冷眾童女</a:t>
            </a:r>
            <a:r>
              <a:rPr lang="en-US" altLang="zh-TW" sz="3200" dirty="0"/>
              <a:t>)  6: 1    </a:t>
            </a:r>
            <a:r>
              <a:rPr lang="zh-TW" altLang="en-US" sz="3200" dirty="0"/>
              <a:t>你 這 女 子 中 極 美 麗 的 ， 你 的 良 人 往 何 處 去 了 ？ 你 的 良 人 轉 向 何 處 去 了 ， 我 們 好 與 你 同 去 尋 找 他 。 </a:t>
            </a:r>
          </a:p>
          <a:p>
            <a:r>
              <a:rPr lang="en-US" altLang="zh-TW" sz="3200" dirty="0"/>
              <a:t>(</a:t>
            </a:r>
            <a:r>
              <a:rPr lang="zh-TW" altLang="en-US" sz="3200" dirty="0"/>
              <a:t>女</a:t>
            </a:r>
            <a:r>
              <a:rPr lang="en-US" altLang="zh-TW" sz="3200" dirty="0"/>
              <a:t>)  2 </a:t>
            </a:r>
            <a:r>
              <a:rPr lang="zh-TW" altLang="en-US" sz="3200" dirty="0"/>
              <a:t>我 的 良 人 下 入 自 己 園 中 ， 到 香 花 畦 ， 在 園 內 牧 放 群 羊 ， 採 百 合 花 。</a:t>
            </a:r>
            <a:r>
              <a:rPr lang="en-US" altLang="zh-TW" sz="3200" dirty="0"/>
              <a:t>3 </a:t>
            </a:r>
            <a:r>
              <a:rPr lang="zh-TW" altLang="en-US" sz="3200" dirty="0"/>
              <a:t>我 屬 我 的 良 人 ， 我 的 良 人 也 屬 我 ； 他 在 百 合 花 中 牧 放 群 羊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A5CE-6B57-428A-A60E-5F9AC0B1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6" y="332656"/>
            <a:ext cx="9402274" cy="1400530"/>
          </a:xfrm>
        </p:spPr>
        <p:txBody>
          <a:bodyPr/>
          <a:lstStyle/>
          <a:p>
            <a:r>
              <a:rPr lang="zh-TW" altLang="en-US" dirty="0"/>
              <a:t>雅歌六： </a:t>
            </a:r>
            <a:r>
              <a:rPr lang="en-US" altLang="zh-TW" dirty="0"/>
              <a:t>1 - 3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9FFF-F412-4A4D-BCC9-30001BFF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52" y="1733186"/>
            <a:ext cx="9689587" cy="469160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六：</a:t>
            </a:r>
            <a:r>
              <a:rPr lang="en-US" altLang="zh-TW" sz="3200" dirty="0"/>
              <a:t>1 – 3</a:t>
            </a:r>
            <a:r>
              <a:rPr lang="zh-TW" altLang="en-US" sz="3200" dirty="0"/>
              <a:t>節是第五章的延續；</a:t>
            </a:r>
            <a:endParaRPr lang="en-CA" altLang="zh-TW" sz="3200" dirty="0"/>
          </a:p>
          <a:p>
            <a:r>
              <a:rPr lang="zh-TW" altLang="en-US" sz="3200" dirty="0"/>
              <a:t>但作者卻沒有交代細節如：怎麼找到男主角？在那裡找到他？</a:t>
            </a:r>
            <a:endParaRPr lang="en-CA" altLang="zh-TW" sz="3200" dirty="0"/>
          </a:p>
          <a:p>
            <a:r>
              <a:rPr lang="zh-TW" altLang="en-US" sz="3200" dirty="0"/>
              <a:t>這是因為，雅歌並不是敘事文體，而是詩歌文體</a:t>
            </a:r>
            <a:endParaRPr lang="en-CA" altLang="zh-TW" sz="3200" dirty="0"/>
          </a:p>
          <a:p>
            <a:r>
              <a:rPr lang="zh-TW" altLang="en-US" sz="3200" dirty="0"/>
              <a:t>作者主要是想藉著詩意和音樂來表達男女相方的分與合，藉此引發觀眾和聽眾的情感，聯想和共鳴。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544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EE45-002F-4A51-BA1B-C42CFDF1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 </a:t>
            </a:r>
            <a:r>
              <a:rPr lang="en-US" altLang="zh-TW" dirty="0"/>
              <a:t>1 - 3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8EB2-671F-4CD3-B98D-A3F08EE31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3" y="2060848"/>
            <a:ext cx="8944211" cy="4195481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五：</a:t>
            </a:r>
            <a:r>
              <a:rPr lang="en-US" altLang="zh-TW" sz="3600" dirty="0"/>
              <a:t>6</a:t>
            </a:r>
            <a:r>
              <a:rPr lang="zh-TW" altLang="en-US" sz="3600" dirty="0"/>
              <a:t>節，女主角找不到她的良人，因此呼籲耶路撒冷眾童女，如果遇見她的良人，便告訴他，她因愛成病 </a:t>
            </a:r>
            <a:r>
              <a:rPr lang="en-US" altLang="zh-TW" sz="3600" dirty="0"/>
              <a:t>(</a:t>
            </a:r>
            <a:r>
              <a:rPr lang="zh-TW" altLang="en-US" sz="3600" dirty="0"/>
              <a:t>五：</a:t>
            </a:r>
            <a:r>
              <a:rPr lang="en-US" altLang="zh-TW" sz="3600" dirty="0"/>
              <a:t>8) </a:t>
            </a:r>
            <a:r>
              <a:rPr lang="zh-TW" altLang="en-US" sz="3600" dirty="0"/>
              <a:t>。 </a:t>
            </a:r>
            <a:endParaRPr lang="en-CA" altLang="zh-TW" sz="3600" dirty="0"/>
          </a:p>
          <a:p>
            <a:r>
              <a:rPr lang="zh-TW" altLang="en-US" sz="3600" dirty="0"/>
              <a:t>六：</a:t>
            </a:r>
            <a:r>
              <a:rPr lang="en-US" altLang="zh-TW" sz="3600" dirty="0"/>
              <a:t>2</a:t>
            </a:r>
            <a:r>
              <a:rPr lang="zh-TW" altLang="en-US" sz="3600" dirty="0"/>
              <a:t>「我 的 良 人 下 入 自 己 園 中」 明顯地，女主角已經找到自己的良人。分與合，往往是人生必經的事情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3748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8CE3-B738-4D65-8F7B-E7CE6D1F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 </a:t>
            </a:r>
            <a:r>
              <a:rPr lang="en-US" altLang="zh-TW" dirty="0"/>
              <a:t>1 - 3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B2A1-2D2F-418E-A2C4-8C0AFC46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772817"/>
            <a:ext cx="9641457" cy="447558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六：</a:t>
            </a:r>
            <a:r>
              <a:rPr lang="en-US" altLang="zh-TW" sz="3200" dirty="0"/>
              <a:t>2</a:t>
            </a:r>
            <a:r>
              <a:rPr lang="zh-TW" altLang="en-US" sz="3200" dirty="0"/>
              <a:t>節的園接續第四章相同的暗喻，這園喻指女主角的身體。</a:t>
            </a:r>
          </a:p>
          <a:p>
            <a:r>
              <a:rPr lang="zh-TW" altLang="en-US" sz="3200" dirty="0"/>
              <a:t>「在 園 內 牧 放 群 羊 ， 採 百 合 花」 女子的身體在古時可以被比喻為農場或田野，在經過主人的允許下，可以讓人耕耘或探花。這裡作者使用農業的語言來暗喻男女主角的相合</a:t>
            </a:r>
          </a:p>
          <a:p>
            <a:r>
              <a:rPr lang="zh-TW" altLang="en-US" sz="3200" dirty="0"/>
              <a:t>「我 屬 我 的 良 人 ， 我 的 良 人 也 屬 我」這暗示夫妻之間的相屬。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3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6FEB-E732-47E1-B5DA-7017B3AE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夫妻和解的三個重要事實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E303-B144-4FE8-AF5D-3A2B080F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63" y="1628801"/>
            <a:ext cx="9402273" cy="4619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3600" dirty="0"/>
              <a:t>須然分開，但仍需關注對方，知道人在哪裡，這是尋求和解的第一步。 </a:t>
            </a:r>
            <a:endParaRPr lang="en-CA" altLang="zh-TW" sz="3600" dirty="0"/>
          </a:p>
          <a:p>
            <a:pPr marL="457200" indent="-457200">
              <a:buAutoNum type="arabicPeriod"/>
            </a:pPr>
            <a:r>
              <a:rPr lang="en-US" altLang="zh-TW" sz="3600" dirty="0"/>
              <a:t> </a:t>
            </a:r>
            <a:r>
              <a:rPr lang="zh-TW" altLang="en-US" sz="3600" dirty="0"/>
              <a:t>雖然分開，但仍需肯定彼此間的相屬。這是第二點。</a:t>
            </a:r>
            <a:endParaRPr lang="en-CA" altLang="zh-TW" sz="3600" dirty="0"/>
          </a:p>
          <a:p>
            <a:pPr marL="457200" indent="-457200">
              <a:buAutoNum type="arabicPeriod"/>
            </a:pPr>
            <a:r>
              <a:rPr lang="en-US" altLang="zh-TW" sz="3600" dirty="0"/>
              <a:t> </a:t>
            </a:r>
            <a:r>
              <a:rPr lang="zh-TW" altLang="en-US" sz="3600" dirty="0"/>
              <a:t>尋求相合，雙方應各自存著相合的態度，努力為夫妻間的關係尋求改進。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8701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CD9F-09F6-4F05-8DEA-90F59FB8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4 - 10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B04F-97B5-4CB2-B01F-424136176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412776"/>
            <a:ext cx="10081119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/>
              <a:t>(</a:t>
            </a:r>
            <a:r>
              <a:rPr lang="zh-TW" altLang="en-US" sz="3200" dirty="0"/>
              <a:t>男</a:t>
            </a:r>
            <a:r>
              <a:rPr lang="en-US" altLang="zh-TW" sz="3200" dirty="0"/>
              <a:t>)    4 </a:t>
            </a:r>
            <a:r>
              <a:rPr lang="zh-TW" altLang="en-US" sz="3200" dirty="0"/>
              <a:t>我 的 佳 偶 啊 ， 你 美 麗 如 得 撒 ， 秀 美 如 耶 路 撒 冷 ， 威 武 如 展 開 旌 旗 的 軍 隊 。</a:t>
            </a:r>
            <a:r>
              <a:rPr lang="en-US" altLang="zh-TW" sz="3200" dirty="0"/>
              <a:t>5 </a:t>
            </a:r>
            <a:r>
              <a:rPr lang="zh-TW" altLang="en-US" sz="3200" dirty="0"/>
              <a:t>求 你 掉 轉 眼 目 不 看 我 ， 因 你 的 眼 目 使 我 驚 亂 。 你 的 頭 髮 如 同 山 羊 群 臥 在 基 列 山 旁 。</a:t>
            </a:r>
            <a:r>
              <a:rPr lang="en-US" altLang="zh-TW" sz="3200" dirty="0"/>
              <a:t>6 </a:t>
            </a:r>
            <a:r>
              <a:rPr lang="zh-TW" altLang="en-US" sz="3200" dirty="0"/>
              <a:t>你 的 牙 齒 如 一 群 母 羊 洗 淨 上 來 ， 個 個 都 有 雙 生 ， 沒 有 一 隻 喪 掉 子 的 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7093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CD9F-09F6-4F05-8DEA-90F59FB8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4 - 10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B04F-97B5-4CB2-B01F-424136176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412776"/>
            <a:ext cx="10081119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/>
              <a:t>(</a:t>
            </a:r>
            <a:r>
              <a:rPr lang="zh-TW" altLang="en-US" sz="3200" dirty="0"/>
              <a:t>男</a:t>
            </a:r>
            <a:r>
              <a:rPr lang="en-US" altLang="zh-TW" sz="3200" dirty="0"/>
              <a:t>)    7 </a:t>
            </a:r>
            <a:r>
              <a:rPr lang="zh-TW" altLang="en-US" sz="3200" dirty="0"/>
              <a:t>你 的 兩 太 陽 在 帕 子 內 ， 如 同 一 塊 石 榴 。</a:t>
            </a:r>
            <a:r>
              <a:rPr lang="en-US" altLang="zh-TW" sz="3200" dirty="0"/>
              <a:t>8 </a:t>
            </a:r>
            <a:r>
              <a:rPr lang="zh-TW" altLang="en-US" sz="3200" dirty="0"/>
              <a:t>有 六 十 王 后 八 十 妃 嬪 ， 並 有 無 數 的 童 女 。</a:t>
            </a:r>
            <a:r>
              <a:rPr lang="en-US" altLang="zh-TW" sz="3200" dirty="0"/>
              <a:t>9 </a:t>
            </a:r>
            <a:r>
              <a:rPr lang="zh-TW" altLang="en-US" sz="3200" dirty="0"/>
              <a:t>我 的 鴿 子 ， 我 的 完 全 人 ， 只 有 這一 個 是 他 母 親 獨 生 的 ， 是 生 養 他 者 所 寶 愛 的 。 眾 女 子 見 了 就 稱 他 有 福 ； 王 后 妃 嬪 見 了 也 讚 美 他 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4432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AB87-29D0-4CAA-9114-03223B68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雅歌六：</a:t>
            </a:r>
            <a:r>
              <a:rPr lang="en-US" altLang="zh-TW" dirty="0"/>
              <a:t>4 - 10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7258-A7FC-4CB6-BB06-16C23845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3" y="1853249"/>
            <a:ext cx="9264893" cy="4552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眾女子</a:t>
            </a:r>
            <a:r>
              <a:rPr lang="en-US" altLang="zh-TW" sz="3600" dirty="0"/>
              <a:t>)  10 </a:t>
            </a:r>
            <a:r>
              <a:rPr lang="zh-TW" altLang="en-US" sz="3600" dirty="0"/>
              <a:t>那 向 外 觀 看 、 如 晨 光 發 現 、 美 麗 如 月 亮 、 皎 潔 如 日 頭 、 威 武 如 展 開 旌 旗 軍 隊 的 是 誰 呢 ？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9620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1777</Words>
  <Application>Microsoft Office PowerPoint</Application>
  <PresentationFormat>Custom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歡迎參加主日學</vt:lpstr>
      <vt:lpstr>雅歌六： 1 - 3</vt:lpstr>
      <vt:lpstr>雅歌六： 1 - 3</vt:lpstr>
      <vt:lpstr>雅歌六： 1 - 3</vt:lpstr>
      <vt:lpstr>雅歌六： 1 - 3</vt:lpstr>
      <vt:lpstr>夫妻和解的三個重要事實</vt:lpstr>
      <vt:lpstr>雅歌六：4 - 10</vt:lpstr>
      <vt:lpstr>雅歌六：4 - 10</vt:lpstr>
      <vt:lpstr>雅歌六：4 - 10</vt:lpstr>
      <vt:lpstr>雅歌六：4 - 10</vt:lpstr>
      <vt:lpstr>雅歌六：4 - 10</vt:lpstr>
      <vt:lpstr>雅歌六：11 - 13</vt:lpstr>
      <vt:lpstr>雅歌六：11 - 13</vt:lpstr>
      <vt:lpstr>雅歌六：11 - 13</vt:lpstr>
      <vt:lpstr>雅歌六：11 - 13</vt:lpstr>
      <vt:lpstr>婚姻中的衝突</vt:lpstr>
      <vt:lpstr>處理衝突的口訣</vt:lpstr>
      <vt:lpstr>習作：認識改變中的你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歡迎參加主日學</dc:title>
  <dc:creator>Brian Kin Kap Wong</dc:creator>
  <cp:lastModifiedBy>Brian Kin Kap Wong</cp:lastModifiedBy>
  <cp:revision>6</cp:revision>
  <dcterms:created xsi:type="dcterms:W3CDTF">2020-05-15T19:08:50Z</dcterms:created>
  <dcterms:modified xsi:type="dcterms:W3CDTF">2020-05-17T12:59:18Z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