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Proxima Nov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a7511f132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a7511f132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a7511f132_3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a7511f132_3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V. 8	</a:t>
            </a:r>
            <a:r>
              <a:rPr lang="en" sz="900"/>
              <a:t>哈曼嘗試在王面前放大猶太人與其他種族的人的不同（需要遵守摩西律法），以這個方式去加強王需要處理的必要性。</a:t>
            </a:r>
            <a:endParaRPr sz="9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V. 9 	</a:t>
            </a:r>
            <a:r>
              <a:rPr lang="en" sz="900"/>
              <a:t>一萬他連得銀子對於剛剛征戰過希臘，而花費了庫房很多錢的亞哈隨魯王來說是非常吸引的</a:t>
            </a:r>
            <a:endParaRPr sz="9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V. 11	</a:t>
            </a:r>
            <a:r>
              <a:rPr lang="en" sz="900"/>
              <a:t>「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/>
              <a:t>這銀子仍賜給你」，不是說亞哈隨魯王拒絕哈曼的捐款，而是一種東方文化的客套說話，顯示出哈曼的捐款已經被接納。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a7511f132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a7511f132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a7511f132_3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a7511f132_3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V. 12	</a:t>
            </a:r>
            <a:r>
              <a:rPr lang="en" sz="900"/>
              <a:t>與一章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22</a:t>
            </a:r>
            <a:r>
              <a:rPr lang="en" sz="900"/>
              <a:t>節的內容一樣，兩次的指令都是希望透過高壓手段去解決不順服的問題。</a:t>
            </a:r>
            <a:endParaRPr sz="9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V. 13-15	</a:t>
            </a:r>
            <a:r>
              <a:rPr lang="en" sz="900"/>
              <a:t>全然剪除－用詞強調這條法律的全面性，亦將整個故事推到最緊張的時刻，因為以色列民族將要被滅絕。皇宮內的對飲，以及書珊城的慌亂形成一個強烈的對比，帶出當權者的冷酷及大眾面對法律的無奈。</a:t>
            </a:r>
            <a:endParaRPr sz="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94a5e77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94a5e77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a7511f132_3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a7511f132_3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a7511f132_3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a7511f132_3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a7511f132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a7511f132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a7511f132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a7511f132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以斯帖的性格：順從，安靜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作者再一次強調以斯帖對她的籍貫隻字不提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太監密謀害王的計謀在波斯歷史上屢見不鮮，而亞哈隨魯在B.C. 465被太監密謀殺死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「以斯帖奉末底改的名」－並沒有解釋他們的關係，但是末底改卻藉著以斯帖的口報告於亞哈隨魯王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「掛在木頭上」－並沒有說明是那一種方式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根據希羅多德的記載，凡立功者必有記載，並且一定有獎賞，然而這裡卻沒有。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a7511f132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a7511f132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7511f132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7511f132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a7511f132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a7511f132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a7511f13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a7511f13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a7511f132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a7511f132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「他已經告訴他們自己是猶大人」－對於當時的文化來說，末底改披露他猶大人的身份是無可奈何的做法。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V.5 「哈曼」，「怒氣填胸」在原文中間是諧音，加強了讀者的感受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從害末底改一人到滅絕整國的猶大人，將整個故事的節奏推到最高峰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a7511f132_3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a7511f132_3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%E4%BB%A5+%E6%96%AF+%E5%B8%96+%E8%A8%98+3&amp;version=NASB#fen-NASB-12763j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以斯帖記研讀（3）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盡忠與逼迫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2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603238" y="0"/>
            <a:ext cx="793752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510450" y="22098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</a:rPr>
              <a:t>7 </a:t>
            </a:r>
            <a:r>
              <a:rPr lang="en" sz="2400">
                <a:solidFill>
                  <a:srgbClr val="FFFFFF"/>
                </a:solidFill>
              </a:rPr>
              <a:t>亞 哈 隨 魯 王 十 二 年 正 月 ， 就 是 尼 散 月 ， 人 在 哈 曼 面 前 ， 按 日 日 月 月 掣 普 珥 ， 就 是 掣 籤 ， 要 定 何 月 何 日 為 吉 ， 擇 定 了 十 二 月 ， 就 是 亞 達 月 。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510450" y="29718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FFFF"/>
                </a:solidFill>
              </a:rPr>
              <a:t>以斯帖記 3:7</a:t>
            </a:r>
            <a:endParaRPr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365450"/>
            <a:ext cx="8520600" cy="39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000000"/>
                </a:solidFill>
              </a:rPr>
              <a:t>8 </a:t>
            </a:r>
            <a:r>
              <a:rPr lang="en" sz="2500">
                <a:solidFill>
                  <a:srgbClr val="000000"/>
                </a:solidFill>
              </a:rPr>
              <a:t>哈 曼 對 亞 哈 隨 魯 王 說 ： 有 一 種 民 散 居 在 王 國 各 省 的 民 中 ； 他 們 的 律 例 與 萬 民 的 律 例 不 同 ， 也 不 守 王 的 律 例 ， 所 以 容 留 他 們 與 王 無 益 。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000000"/>
                </a:solidFill>
              </a:rPr>
              <a:t>9 </a:t>
            </a:r>
            <a:r>
              <a:rPr lang="en" sz="2500">
                <a:solidFill>
                  <a:srgbClr val="000000"/>
                </a:solidFill>
              </a:rPr>
              <a:t>王 若 以 為 美 ， 請 下 旨 意 滅 絕 他 們 ； 我 就 捐 一 萬 他 連 得 銀 子 交 給 掌 管 國 帑 的 人 ， 納 入 王 的 府 庫 。 」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000000"/>
                </a:solidFill>
              </a:rPr>
              <a:t>10 </a:t>
            </a:r>
            <a:r>
              <a:rPr lang="en" sz="2500">
                <a:solidFill>
                  <a:srgbClr val="000000"/>
                </a:solidFill>
              </a:rPr>
              <a:t>於 是 王 從 自 己 手 上 摘 下 戒 指 給 猶 大 人 的 仇 敵 ─ 亞 甲 族 哈 米 大 他 的 兒 子 哈 曼 。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000000"/>
                </a:solidFill>
              </a:rPr>
              <a:t>11 </a:t>
            </a:r>
            <a:r>
              <a:rPr lang="en" sz="2500">
                <a:solidFill>
                  <a:srgbClr val="000000"/>
                </a:solidFill>
              </a:rPr>
              <a:t>王 對 哈 曼 說 ： 「 這 銀 子 仍 賜 給 你 ， 這 民 也 交 給 你 ， 你 可 以 隨 意 待 他 們 。 」</a:t>
            </a:r>
            <a:endParaRPr sz="41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謊言的充斥？</a:t>
            </a:r>
            <a:endParaRPr sz="9600"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哈曼的陰謀顯示人的罪性，自我中心，狡猾的心計</a:t>
            </a: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365450"/>
            <a:ext cx="8520600" cy="39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</a:rPr>
              <a:t>12 </a:t>
            </a:r>
            <a:r>
              <a:rPr lang="en" sz="2200">
                <a:solidFill>
                  <a:srgbClr val="000000"/>
                </a:solidFill>
              </a:rPr>
              <a:t>正 月 十 三 日 ， 就 召 了 王 的 書 記 來 ， 照 著 哈 曼 一 切 所 吩 咐 的 ， 用 各 省 的 文 字 、 各 族 的 方 言 ， 奉 亞 哈 隨 魯 王 的 名 寫 旨 意 ， 傳 與 總 督 和 各 省 的 省 長 ， 並 各 族 的 首 領 ； 又 用 王 的 戒 指 蓋 印 ，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</a:rPr>
              <a:t>13 </a:t>
            </a:r>
            <a:r>
              <a:rPr lang="en" sz="2200">
                <a:solidFill>
                  <a:srgbClr val="000000"/>
                </a:solidFill>
              </a:rPr>
              <a:t>交 給 驛 卒 傳 到 王 的 各 省 ， 吩 咐 將 猶 大 人 ， 無 論 老 少 婦 女 孩 子 ， 在 一 日 之 間 ， 十 二 月 ， 就 是 亞 達 月 十 三 日 ， 全 然 剪 除 ， 殺 戮 滅 絕 ， 並 奪 他 們 的 財 為 掠 物 。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</a:rPr>
              <a:t>14 </a:t>
            </a:r>
            <a:r>
              <a:rPr lang="en" sz="2200">
                <a:solidFill>
                  <a:srgbClr val="000000"/>
                </a:solidFill>
              </a:rPr>
              <a:t>抄 錄 這 旨 意 ， 頒 行 各 省 ， 宣 告 各 族 ， 使 他 們 預 備 等 候 那 日 。</a:t>
            </a:r>
            <a:endParaRPr sz="2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rgbClr val="000000"/>
                </a:solidFill>
              </a:rPr>
              <a:t>15 </a:t>
            </a:r>
            <a:r>
              <a:rPr lang="en" sz="2200">
                <a:solidFill>
                  <a:srgbClr val="000000"/>
                </a:solidFill>
              </a:rPr>
              <a:t>驛 卒 奉 王 命 急 忙 起 行 ， 旨 意 也 傳 遍 書 珊 城 。 王 同 哈 曼 坐 下 飲 酒 ， 書 珊 城 的 民 卻 都 慌 亂 。</a:t>
            </a:r>
            <a:endParaRPr sz="35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忙亂的原因？</a:t>
            </a:r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000000"/>
                </a:solidFill>
                <a:highlight>
                  <a:srgbClr val="FFFFFF"/>
                </a:highlight>
              </a:rPr>
              <a:t>15 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The couriers went out impelled by the king’s command while the decree was </a:t>
            </a:r>
            <a:r>
              <a:rPr lang="en" sz="1500">
                <a:solidFill>
                  <a:srgbClr val="000000"/>
                </a:solidFill>
                <a:highlight>
                  <a:srgbClr val="FFFFFF"/>
                </a:highlight>
              </a:rPr>
              <a:t>[</a:t>
            </a:r>
            <a:r>
              <a:rPr lang="en" sz="1500" u="sng">
                <a:solidFill>
                  <a:srgbClr val="4A4A4A"/>
                </a:solidFill>
                <a:highlight>
                  <a:srgbClr val="FFFFFF"/>
                </a:highlight>
                <a:hlinkClick r:id="rId3"/>
              </a:rPr>
              <a:t>j</a:t>
            </a:r>
            <a:r>
              <a:rPr lang="en" sz="1500">
                <a:solidFill>
                  <a:srgbClr val="000000"/>
                </a:solidFill>
                <a:highlight>
                  <a:srgbClr val="FFFFFF"/>
                </a:highlight>
              </a:rPr>
              <a:t>]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issued at the citadel in Susa; and while the king and Haman sat down to drink, </a:t>
            </a:r>
            <a:r>
              <a:rPr lang="en" sz="2000" b="1">
                <a:solidFill>
                  <a:srgbClr val="000000"/>
                </a:solidFill>
                <a:highlight>
                  <a:srgbClr val="FFFFFF"/>
                </a:highlight>
              </a:rPr>
              <a:t>the city of Susa was in confusion. 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（NASB）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不單止被逼迫的猶太人，而是整個書珊城的人民。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活在當權者，逼害者，及被逼害者中間......</a:t>
            </a:r>
            <a:endParaRPr sz="6000"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/>
              <a:t>如果你是書珊城裏的人民，你可以怎麼做？</a:t>
            </a:r>
            <a:endParaRPr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當資訊充斥的時候，我們可以落井下石，冷眼觀看，一同慌亂......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0" y="7"/>
            <a:ext cx="91440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510450" y="22098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FFFF"/>
                </a:solidFill>
              </a:rPr>
              <a:t>第 二 次 招 聚 處 女 的 時 候 ，</a:t>
            </a:r>
            <a:endParaRPr sz="3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FFFF"/>
                </a:solidFill>
              </a:rPr>
              <a:t> 末 底 改 坐 在 朝 門 。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510450" y="29718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FFFF"/>
                </a:solidFill>
              </a:rPr>
              <a:t>以斯帖記 2:19</a:t>
            </a:r>
            <a:endParaRPr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365450"/>
            <a:ext cx="8520600" cy="39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20 </a:t>
            </a:r>
            <a:r>
              <a:rPr lang="en" sz="2800">
                <a:solidFill>
                  <a:srgbClr val="000000"/>
                </a:solidFill>
              </a:rPr>
              <a:t>以 斯 帖 照 著 末 底 改 所 囑 咐 的 ， 還 沒 有 將 籍 貫 宗 族 告 訴 人 ； 因 為 以 斯 帖 遵 末 底 改 的 命 ， 如 撫 養 他 的 時 候 一 樣 。</a:t>
            </a:r>
            <a:endParaRPr sz="2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21 </a:t>
            </a:r>
            <a:r>
              <a:rPr lang="en" sz="2800">
                <a:solidFill>
                  <a:srgbClr val="000000"/>
                </a:solidFill>
              </a:rPr>
              <a:t>當 那 時 候 ， 末 底 改 坐 在 朝 門 ， 王 的 太 監 中 有 兩 個 守 門 的 ， 辟 探 和 提 列 ， 惱 恨 亞 哈 隨 魯 王 ， 想 要 下 手 害 他 。</a:t>
            </a:r>
            <a:endParaRPr sz="2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22 </a:t>
            </a:r>
            <a:r>
              <a:rPr lang="en" sz="2800">
                <a:solidFill>
                  <a:srgbClr val="000000"/>
                </a:solidFill>
              </a:rPr>
              <a:t>末 底 改 知 道 了 ， 就 告 訴 王 后 以 斯 帖 。 以 斯 帖 奉 末 底 改 的 名 ， 報 告 於 王 ；</a:t>
            </a:r>
            <a:endParaRPr sz="2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23 </a:t>
            </a:r>
            <a:r>
              <a:rPr lang="en" sz="2800">
                <a:solidFill>
                  <a:srgbClr val="000000"/>
                </a:solidFill>
              </a:rPr>
              <a:t>究 察 這 事 ， 果 然 是 實 ， 就 把 二 人 掛 在 木 頭 上 ， 將 這 事 在 王 面 前 寫 於 歷 史 上 。</a:t>
            </a:r>
            <a:endParaRPr sz="3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6775" y="2000250"/>
            <a:ext cx="7410450" cy="31432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2056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末底改的功勞並沒有得到獎賞</a:t>
            </a:r>
            <a:endParaRPr sz="4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盡忠的對象？</a:t>
            </a:r>
            <a:endParaRPr sz="960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我們到底是為誰而做？我們到底是為了什麼？抱著什麼態度？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603238" y="0"/>
            <a:ext cx="793752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510450" y="22098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這 事 以 後 ， 亞 哈 隨 魯 王 抬 舉 亞 甲 族 哈 米 大 他 的 兒 子 哈 曼 ， 使 他 高 升 ， 叫 他 的 爵 位 超 過 與 他 同 事 的 一 切 臣 宰 。在 朝 門 的 一 切 臣 僕 都 跪 拜 哈 曼 ， 因 為 王 如 此 吩 咐 ； 惟 獨 末 底 改 不 跪 不 拜 。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510450" y="29718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FFFFFF"/>
                </a:solidFill>
              </a:rPr>
              <a:t>以斯帖記 3:1-2</a:t>
            </a:r>
            <a:endParaRPr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00"/>
                </a:solidFill>
              </a:rPr>
              <a:t>亞甲族的歷史淵源</a:t>
            </a:r>
            <a:endParaRPr sz="3100">
              <a:solidFill>
                <a:srgbClr val="000000"/>
              </a:solidFill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撒上 15:7-33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亞瑪力王亞甲 vs. 便雅憫支派掃羅王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亞瑪力王被處決，但是亞甲王的後裔卻沒有被盡數清除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0000"/>
                </a:solidFill>
                <a:highlight>
                  <a:srgbClr val="FFFFFF"/>
                </a:highlight>
              </a:rPr>
              <a:t>「33 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撒 母 耳 說 ： 你 既 用 刀 使 婦 人 喪 子 ， 這 樣 ， 你 母 親 在 婦 人 中 也 必 喪 子 。 於 是 ， 撒 母 耳 在 吉 甲 耶 和 華 面 前 將 亞 甲 殺 死 。</a:t>
            </a:r>
            <a:r>
              <a:rPr lang="en" sz="2000" b="1">
                <a:solidFill>
                  <a:srgbClr val="000000"/>
                </a:solidFill>
                <a:highlight>
                  <a:srgbClr val="FFFFFF"/>
                </a:highlight>
              </a:rPr>
              <a:t>34 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撒 母 耳 回 了 拉 瑪 。 掃 羅 上 他 所 住 的 基 比 亞 ， 回 自 己 的 家 去 了 。</a:t>
            </a:r>
            <a:r>
              <a:rPr lang="en" sz="2000" b="1">
                <a:solidFill>
                  <a:srgbClr val="000000"/>
                </a:solidFill>
                <a:highlight>
                  <a:srgbClr val="FFFFFF"/>
                </a:highlight>
              </a:rPr>
              <a:t>35 </a:t>
            </a: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撒 母 耳 直 到 死 的 日 子 ， 再 沒 有 見 掃 羅 ； 但 撒 母 耳 為 掃 羅 悲 傷 ， 是 因 耶 和 華 後 悔 立 他 為 以 色 列 的 王 。」（15:33-35）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365450"/>
            <a:ext cx="8520600" cy="39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3 </a:t>
            </a:r>
            <a:r>
              <a:rPr lang="en" sz="2800">
                <a:solidFill>
                  <a:srgbClr val="000000"/>
                </a:solidFill>
              </a:rPr>
              <a:t>在 朝 門 的 臣 僕 問 末 底 改 說 ： 「 你 為 何 違 背 王 的 命 令 呢 ？ 」</a:t>
            </a:r>
            <a:endParaRPr sz="2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4 </a:t>
            </a:r>
            <a:r>
              <a:rPr lang="en" sz="2800">
                <a:solidFill>
                  <a:srgbClr val="000000"/>
                </a:solidFill>
              </a:rPr>
              <a:t>他 們 天 天 勸 他 ， 他 還 是 不 聽 ， 他 們 就 告 訴 哈 曼 ， 要 看 末 底 改 的 事 站 得 住 站 不 住 ， 因 他 已 經 告 訴 他 們 自 己 是 猶 大 人 。</a:t>
            </a:r>
            <a:endParaRPr sz="2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5 </a:t>
            </a:r>
            <a:r>
              <a:rPr lang="en" sz="2800">
                <a:solidFill>
                  <a:srgbClr val="000000"/>
                </a:solidFill>
              </a:rPr>
              <a:t>哈 曼 見 末 底 改 不 跪 不 拜 ， 他 就 怒 氣 填 胸 。</a:t>
            </a:r>
            <a:endParaRPr sz="2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</a:rPr>
              <a:t>6 </a:t>
            </a:r>
            <a:r>
              <a:rPr lang="en" sz="2800">
                <a:solidFill>
                  <a:srgbClr val="000000"/>
                </a:solidFill>
              </a:rPr>
              <a:t>他 們 已 將 末 底 改 的 本 族 告 訴 哈 曼 ； 他 以 為 下 手 害 末 底 改 一 人 是 小 事 ， 就 要 滅 絕 亞 哈 隨 魯 王 通 國 所 有 的 猶 大 人 ， 就 是 末 底 改 的 本 族 。</a:t>
            </a:r>
            <a:endParaRPr sz="4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逼迫的原因？</a:t>
            </a:r>
            <a:endParaRPr sz="960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民族的衝突？</a:t>
            </a:r>
            <a:endParaRPr sz="25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個人的榮辱？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1207</Words>
  <Application>Microsoft Office PowerPoint</Application>
  <PresentationFormat>On-screen Show (16:9)</PresentationFormat>
  <Paragraphs>59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Proxima Nova</vt:lpstr>
      <vt:lpstr>Times New Roman</vt:lpstr>
      <vt:lpstr>Arial</vt:lpstr>
      <vt:lpstr>Spearmint</vt:lpstr>
      <vt:lpstr>以斯帖記研讀（3）</vt:lpstr>
      <vt:lpstr>第 二 次 招 聚 處 女 的 時 候 ，  末 底 改 坐 在 朝 門 。</vt:lpstr>
      <vt:lpstr>PowerPoint Presentation</vt:lpstr>
      <vt:lpstr>末底改的功勞並沒有得到獎賞</vt:lpstr>
      <vt:lpstr>盡忠的對象？</vt:lpstr>
      <vt:lpstr>這 事 以 後 ， 亞 哈 隨 魯 王 抬 舉 亞 甲 族 哈 米 大 他 的 兒 子 哈 曼 ， 使 他 高 升 ， 叫 他 的 爵 位 超 過 與 他 同 事 的 一 切 臣 宰 。在 朝 門 的 一 切 臣 僕 都 跪 拜 哈 曼 ， 因 為 王 如 此 吩 咐 ； 惟 獨 末 底 改 不 跪 不 拜 。</vt:lpstr>
      <vt:lpstr>亞甲族的歷史淵源</vt:lpstr>
      <vt:lpstr>PowerPoint Presentation</vt:lpstr>
      <vt:lpstr>逼迫的原因？</vt:lpstr>
      <vt:lpstr>7 亞 哈 隨 魯 王 十 二 年 正 月 ， 就 是 尼 散 月 ， 人 在 哈 曼 面 前 ， 按 日 日 月 月 掣 普 珥 ， 就 是 掣 籤 ， 要 定 何 月 何 日 為 吉 ， 擇 定 了 十 二 月 ， 就 是 亞 達 月 。</vt:lpstr>
      <vt:lpstr>PowerPoint Presentation</vt:lpstr>
      <vt:lpstr>謊言的充斥？</vt:lpstr>
      <vt:lpstr>PowerPoint Presentation</vt:lpstr>
      <vt:lpstr>忙亂的原因？</vt:lpstr>
      <vt:lpstr>活在當權者，逼害者，及被逼害者中間......</vt:lpstr>
      <vt:lpstr>當資訊充斥的時候，我們可以落井下石，冷眼觀看，一同慌亂......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以斯帖記研讀（3）</dc:title>
  <dc:creator>Brian</dc:creator>
  <cp:lastModifiedBy>Brian Kin Kap Wong</cp:lastModifiedBy>
  <cp:revision>1</cp:revision>
  <dcterms:modified xsi:type="dcterms:W3CDTF">2020-06-23T19:41:46Z</dcterms:modified>
</cp:coreProperties>
</file>