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roxima Nova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1003a03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1003a03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1003a036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1003a036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1003a036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d1003a036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1003a036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1003a03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227cd8a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227cd8a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1003a036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1003a036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1003a036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d1003a036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1003a036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1003a036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1003a036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1003a036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d1003a036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d1003a036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d1003a036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d1003a036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1003a036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d1003a036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d1003a036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d1003a036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1003a036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d1003a036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d1003a036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d1003a036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227cd8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d227cd8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d1003a036_1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d1003a036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d1003a036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d1003a036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1003a036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1003a036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1003a036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1003a036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1003a036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d1003a036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1003a03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1003a03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1003a036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1003a036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末底改：無論是書珊城還是其他波斯帝國的領地，猶大人的勢力變得集中，而且末底改的名聲也非常響亮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任意殺滅：本著自衛的名義，能夠抵擋以及殺害仇敵，在法理上他們立在不敗之地。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情況是與猶大人息息相關的問題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medium.com/@bryanmok/%E4%B8%80%E5%88%87%E5%A7%8B%E6%96%BC%E5%88%86%E9%9B%A2-%E5%9F%BA%E7%9D%A3%E6%95%99%E7%9A%84%E7%8C%B6%E5%A4%AA%E6%95%99%E6%A0%B9%E6%BA%90-43244637692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以斯帖記研讀：再思</a:t>
            </a:r>
            <a:r>
              <a:rPr lang="en">
                <a:solidFill>
                  <a:srgbClr val="FFFFFF"/>
                </a:solidFill>
              </a:rPr>
              <a:t>普珥日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Esther 9:4-10:3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lphaUcParenR"/>
            </a:pPr>
            <a:r>
              <a:rPr b="1" lang="en" sz="3500"/>
              <a:t>手刃仇敵（9:6-10）</a:t>
            </a:r>
            <a:endParaRPr b="1" sz="3500"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242100"/>
            <a:ext cx="8520600" cy="3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 書 珊 城 ， 猶 大 人 殺 滅 了 五 百 人 ；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又 殺 巴 珊 大 他 、 達 分 、 亞 斯 帕 他 、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破 拉 他 、 亞 大 利 雅 、 亞 利 大 他 、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</a:t>
            </a: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帕 瑪 斯 他 、 亞 利 賽 、 亞 利 代 、 瓦 耶 撒 他 ；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</a:t>
            </a:r>
            <a:r>
              <a:rPr lang="en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 十 人 都 是 哈 米 大 他 的 孫 子 、 猶 大 人 仇 敵 哈 曼 的 兒 子 。 猶 大 人 卻 沒 有 下 手 奪 取 財 物 。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312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B) 乘勝追擊（9:11-14） </a:t>
            </a:r>
            <a:endParaRPr b="1" sz="3500"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089700"/>
            <a:ext cx="8520600" cy="3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當 日 ， 將 書 珊 城 被 殺 的 人 數 呈 在 王 前 。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王 對 王 后 以 斯 帖 說 ： 「 猶 大 人 在 書 珊 城 殺 滅 了 五 百 人 ， 又 殺 了 哈 曼 的 十 個 兒 子 ， 在 王 的 各 省 不 知 如 何 呢 ？ 現 在 你 要 甚 麼 ， 我 必 賜 給 你 ； 你 還 求 甚 麼 ， 也 必 為 你 成 就 。 」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 斯 帖 說 ： 「 王 若 以 為 美 ， 求 你 准 書 珊 的 猶 大 人 ， 明 日 也 照 今 日 的 旨 意 行 ， 並 將 哈 曼 十 個 兒 子 的 屍 首 掛 在 木 架 上 。 」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王 便 允 准 如 此 行 。 旨 意 傳 在 書 珊 ， 人 就 把 哈 曼 十 個 兒 子 的 屍 首 掛 起 來 了 。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312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C</a:t>
            </a:r>
            <a:r>
              <a:rPr b="1" lang="en" sz="3500"/>
              <a:t>) </a:t>
            </a:r>
            <a:r>
              <a:rPr b="1" lang="en" sz="3500"/>
              <a:t>猶大人群體的勝利</a:t>
            </a:r>
            <a:r>
              <a:rPr b="1" lang="en" sz="3500"/>
              <a:t>（9:11-14） </a:t>
            </a:r>
            <a:endParaRPr b="1" sz="3500"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937300"/>
            <a:ext cx="8520600" cy="3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亞 達 月 十 四 日 ， 書 珊 的 猶 大 人 又 聚 集 在 書 珊 ， 殺 了 三 百 人 ， 卻 沒 有 下 手 奪 取 財 物 。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 王 各 省 其 餘 的 猶 大 人 也 都 聚 集 保 護 性 命 ， 殺 了 恨 他 們 的 人 七 萬 五 千 ， 卻 沒 有 下 手 奪 取 財 物 。 這 樣 ， 就 脫 離 仇 敵 ， 得 享 平 安 。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亞 達 月 十 三 日 ， 行 了 這 事 ； 十 四 日 安 息 ， 以 這 日 為 設 筵 歡 樂 的 日 子 。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但 書 珊 的 猶 大 人 ， 這 十 三 日 、 十 四 日 聚 集 殺 戮 仇 敵 ； 十 五 日 安 息 ， 以 這 日 為 設 筵 歡 樂 的 日 子 。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 以 住 無 城 牆 鄉 村 的 猶 大 人 ， 如 今 都 以 亞 達 月 十 四 日 為 設 筵 歡 樂 的 吉 日 ， 彼 此 餽 送 禮 物 。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不能掠奪的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財物 </a:t>
            </a:r>
            <a:endParaRPr sz="3400"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11 </a:t>
            </a:r>
            <a:r>
              <a:rPr lang="en" sz="2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以 色 列 人 犯 了 罪 ， 違 背 了 我 所 吩 咐 他 們 的 約 ， 取 了 當 滅 的 物 ； 又 偷 竊 ， 又 行 詭 詐 ， 又 把 那 當 滅 的 放 在 他 們 的 家 具 裡 。（約書亞記 7:11）</a:t>
            </a:r>
            <a:endParaRPr sz="2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 </a:t>
            </a:r>
            <a:r>
              <a:rPr lang="en" sz="2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掃 羅 和 百 姓 卻 憐 惜 亞 甲 ， 也 愛 惜 上 好 的 牛 、 羊 、 牛 犢 、 羊 羔 ， 並 一 切 美 物 ， 不 肯 滅 絕 。 凡 下 賤 瘦 弱 的 ， 盡 都 殺 了 。（撒母耳記上 15:9）</a:t>
            </a:r>
            <a:endParaRPr sz="2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聖經裏的猶太人與現實裏的猶太人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299" y="0"/>
            <a:ext cx="3799701" cy="379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344301" cy="30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>
            <p:ph type="title"/>
          </p:nvPr>
        </p:nvSpPr>
        <p:spPr>
          <a:xfrm>
            <a:off x="0" y="3113900"/>
            <a:ext cx="8123100" cy="20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accent1"/>
                </a:highlight>
              </a:rPr>
              <a:t>反思1：信仰本身就是一場戰爭</a:t>
            </a:r>
            <a:endParaRPr sz="3000"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highlight>
                  <a:schemeClr val="accent1"/>
                </a:highlight>
              </a:rPr>
              <a:t>12 </a:t>
            </a:r>
            <a:r>
              <a:rPr lang="en" sz="2500">
                <a:solidFill>
                  <a:srgbClr val="FFFFFF"/>
                </a:solidFill>
                <a:highlight>
                  <a:schemeClr val="accent1"/>
                </a:highlight>
              </a:rPr>
              <a:t>你 要 為 真 道 打 那 美 好 的 仗 ， 持 定 永 生 。 你 為 此 被 召 ， 也 在 許 多 見 證 人 面 前 ， 已 經 作 了 那 美 好 的 見 證 。（提摩太前書 6:12）</a:t>
            </a:r>
            <a:endParaRPr sz="25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末 底 改 記 錄 這 事 ， 寫 信 與 亞 哈 隨 魯 王 各 省 遠 近 所 有 的 猶 大 人 ，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8"/>
          <p:cNvSpPr txBox="1"/>
          <p:nvPr>
            <p:ph type="title"/>
          </p:nvPr>
        </p:nvSpPr>
        <p:spPr>
          <a:xfrm>
            <a:off x="510450" y="3293325"/>
            <a:ext cx="8123100" cy="4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</a:rPr>
              <a:t>以斯帖記 9:20	</a:t>
            </a:r>
            <a:r>
              <a:rPr b="1" lang="en" sz="4000">
                <a:solidFill>
                  <a:srgbClr val="FFFFFF"/>
                </a:solidFill>
              </a:rPr>
              <a:t>普珥日的設立</a:t>
            </a:r>
            <a:endParaRPr b="1"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如何慶祝普珥日（9:21-23）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</a:t>
            </a:r>
            <a:r>
              <a:rPr lang="en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囑 咐 他 們 每 年 守 亞 達 月 十 四 、 十 五 兩 日 ，</a:t>
            </a:r>
            <a:endParaRPr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</a:t>
            </a:r>
            <a:r>
              <a:rPr lang="en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 這 月 的 兩 日 為 猶 大 人 脫 離 仇 敵 得 平 安 、 轉 憂 為 喜 、 轉 悲 為 樂 的 吉 日 。 在 這 兩 日 設 筵 歡 樂 ， 彼 此 餽 送 禮 物 ， 賙 濟 窮 人 。</a:t>
            </a:r>
            <a:endParaRPr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 </a:t>
            </a:r>
            <a:r>
              <a:rPr lang="en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於 是 ， 猶 大 人 按 著 末 底 改 所 寫 與 他 們 的 信 ， 應 承 照 初 次 所 守 的 守 為 永 例 ；</a:t>
            </a:r>
            <a:endParaRPr sz="3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為何慶祝</a:t>
            </a:r>
            <a:r>
              <a:rPr b="1" lang="en">
                <a:solidFill>
                  <a:srgbClr val="000000"/>
                </a:solidFill>
              </a:rPr>
              <a:t>普珥日（9:24-26）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是 因 猶 大 人 的 仇 敵 亞 甲 族 哈 米 大 他 的 兒 子 哈 曼 設 謀 殺 害 猶 大 人 ， 掣 普 珥 ， 就 是 掣 籤 ， 為 要 殺 盡 滅 絕 他 們 ；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 事 報 告 於 王 ， 王 便 降 旨 使 哈 曼 謀 害 猶 大 人 的 惡 事 歸 到 他 自 己 的 頭 上 ， 並 吩 咐 把 他 和 他 的 眾 子 都 掛 在 木 架 上 。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 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照 著 普 珥 . 的 名 字 ， 猶 大 人 就 稱 這 兩 日 為 「 普 珥 日 」 。 他 們 因 這 信 上 的 話 ， 又 因 所 看 見 所 遇 見 的 事 ，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普珥日的傳承（9:27-32）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 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就 應 承 自 己 與 後 裔 ， 並 歸 附 他 們 的 人 ， 每 年 按 時 必 守 這 兩 日 ， 永 遠 不 廢 。</a:t>
            </a:r>
            <a:r>
              <a:rPr b="1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 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各 省 各 城 、 家 家 戶 戶 、 世 世 代 代 紀 念 遵 守 這 兩 日 ， 使 這 「 普 珥 日 」 在 猶 大 人 中 不 可 廢 掉 ， 在 他 們 後 裔 中 也 不 可 忘 記 。</a:t>
            </a:r>
            <a:r>
              <a:rPr b="1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 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亞 比 孩 的 女 兒 ─ 王 后 以 斯 帖 和 猶 大 人 末 底 改 以 全 權 寫 第 二 封 信 ， 堅 囑 猶 大 人 守 這 「 普 珥 日 」 ，</a:t>
            </a:r>
            <a:r>
              <a:rPr b="1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用 和 平 誠 實 話 寫 信 給 亞 哈 隨 魯 王 國 中 一 百 二 十 七 省 所 有 的 猶 大 人 ，</a:t>
            </a:r>
            <a:r>
              <a:rPr b="1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勸 他 們 按 時 守 這 「 普 珥 日 」 ， 禁 食 呼 求 ， 是 照 猶 大 人 末 底 改 和 王 后 以 斯 帖 所 囑 咐 的 ， 也 照 猶 大 人 為 自 己 與 後 裔 所 應 承 的 。</a:t>
            </a:r>
            <a:r>
              <a:rPr b="1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 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 斯 帖 命 定 守 「 普 珥 日 」 ， 這 事 也 記 錄 在 書 上 。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510450" y="1596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為何我們不會慶祝猶太人的節日？</a:t>
            </a:r>
            <a:endParaRPr sz="39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188" y="938400"/>
            <a:ext cx="2763625" cy="20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617850" y="3166425"/>
            <a:ext cx="7753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新約時代，主耶穌已經降臨，所以唔需要啦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舊約時期嘅嘢，過時啦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專係俾猶太人守嘅節日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299" y="0"/>
            <a:ext cx="3799701" cy="379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344301" cy="30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type="title"/>
          </p:nvPr>
        </p:nvSpPr>
        <p:spPr>
          <a:xfrm>
            <a:off x="0" y="3113900"/>
            <a:ext cx="8123100" cy="20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accent1"/>
                </a:highlight>
              </a:rPr>
              <a:t>反思2：信仰是需要傳承</a:t>
            </a:r>
            <a:endParaRPr sz="3000"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28 </a:t>
            </a:r>
            <a:r>
              <a:rPr lang="en" sz="2300">
                <a:solidFill>
                  <a:srgbClr val="FFFFFF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各 省 各 城 、 家 家 戶 戶 、 世 世 代 代 紀 念 遵 守 這 兩 日 ， 使 這 「 普 珥 日 」 在 猶 大 人 中 不 可 廢 掉 ， 在 他 們 後 裔 中 也 不 可 忘 記 。</a:t>
            </a:r>
            <a:r>
              <a:rPr lang="en" sz="2500">
                <a:solidFill>
                  <a:srgbClr val="FFFFFF"/>
                </a:solidFill>
                <a:highlight>
                  <a:schemeClr val="accent1"/>
                </a:highlight>
              </a:rPr>
              <a:t>（9:28）</a:t>
            </a:r>
            <a:endParaRPr sz="25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亞 哈 隨 魯 王 使 旱 地 和 海 島 的 人 民 都 進 貢 。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 以 權 柄 能 力 所 行 的 ， 並 他 抬 舉 末 底 改 使 他 高 升 的 事 ， 豈 不 都 寫 在 瑪 代 和 波 斯 王 的 歷 史 上 嗎 ？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猶 大 人 末 底 改 作 亞 哈 隨 魯 王 的 宰 相 ， 在 猶 大 人 中 為 大 ， 得 他 眾 弟 兄 的 喜 悅 ， 為 本 族 的 人 求 好 處 ， 向 他 們 說 和 平 的 話 。</a:t>
            </a:r>
            <a:endParaRPr b="1" sz="4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3"/>
          <p:cNvSpPr txBox="1"/>
          <p:nvPr>
            <p:ph type="title"/>
          </p:nvPr>
        </p:nvSpPr>
        <p:spPr>
          <a:xfrm>
            <a:off x="510450" y="3293325"/>
            <a:ext cx="8123100" cy="4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</a:rPr>
              <a:t>以斯帖記 10:1-3	</a:t>
            </a:r>
            <a:r>
              <a:rPr b="1" lang="en" sz="4000">
                <a:solidFill>
                  <a:srgbClr val="FFFFFF"/>
                </a:solidFill>
              </a:rPr>
              <a:t>消失的以斯帖</a:t>
            </a:r>
            <a:endParaRPr b="1"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299" y="0"/>
            <a:ext cx="3799701" cy="379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344301" cy="30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0" y="3113900"/>
            <a:ext cx="8123100" cy="20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accent1"/>
                </a:highlight>
              </a:rPr>
              <a:t>反思3：信仰是</a:t>
            </a:r>
            <a:r>
              <a:rPr lang="en" sz="3000">
                <a:highlight>
                  <a:schemeClr val="accent1"/>
                </a:highlight>
              </a:rPr>
              <a:t>履行和平</a:t>
            </a:r>
            <a:endParaRPr sz="3000"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猶 大 人 末 底 改 作 亞 哈 隨 魯 王 的 宰 相 ， 在 猶 大 人 中 為 大 ， 得 他 眾 弟 兄 的 喜 悅 ， 為 本 族 的 人 求 好 處 ， 向 他 們 說 和 平 的 話 。</a:t>
            </a:r>
            <a:r>
              <a:rPr lang="en" sz="2500">
                <a:solidFill>
                  <a:srgbClr val="FFFFFF"/>
                </a:solidFill>
                <a:highlight>
                  <a:schemeClr val="accent1"/>
                </a:highlight>
              </a:rPr>
              <a:t>（10:3）</a:t>
            </a:r>
            <a:endParaRPr sz="25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十 五 日 </a:t>
            </a:r>
            <a:r>
              <a:rPr lang="en" sz="3000">
                <a:solidFill>
                  <a:srgbClr val="FFFFFF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安 息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， 以 這 日 為 </a:t>
            </a:r>
            <a:r>
              <a:rPr lang="en" sz="3000">
                <a:solidFill>
                  <a:srgbClr val="FFFFFF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設 筵 歡 樂 的 日 子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 以 住 無 城 牆 鄉 村 的 猶 大 人 ， 如 今 都 以 亞 達 月 十 四 日 為 設 筵 歡 樂 的 吉 日 ， </a:t>
            </a:r>
            <a:r>
              <a:rPr lang="en" sz="3000">
                <a:solidFill>
                  <a:srgbClr val="FFFFFF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 此 餽 送 禮 物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。</a:t>
            </a:r>
            <a:endParaRPr sz="5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5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普珥日的意義（9:18b-19）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from:</a:t>
            </a:r>
            <a:endParaRPr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一切始於分離-基督教的猶太教根源</a:t>
            </a: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https://medium.com/@bryanmok/%E4%B8%80%E5%88%87%E5%A7%8B%E6%96%BC%E5%88%86%E9%9B%A2-%E5%9F%BA%E7%9D%A3%E6%95%99%E7%9A%84%E7%8C%B6%E5%A4%AA%E6%95%99%E6%A0%B9%E6%BA%90-432446376924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猶太教與基督教的關係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017725"/>
            <a:ext cx="611356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38" y="1333563"/>
            <a:ext cx="3259725" cy="2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31050" y="868175"/>
            <a:ext cx="38166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拉比猶太教</a:t>
            </a:r>
            <a:endParaRPr sz="1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848" y="598013"/>
            <a:ext cx="3970624" cy="20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5160250" y="180175"/>
            <a:ext cx="38166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耶穌以及十二門徒</a:t>
            </a:r>
            <a:endParaRPr sz="1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0100" y="3134925"/>
            <a:ext cx="3346151" cy="18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717601" y="2747225"/>
            <a:ext cx="42591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聖靈於五旬節降臨於耶路撒冷的聖徒</a:t>
            </a:r>
            <a:endParaRPr sz="1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使徒行傳的描述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15 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有 幾 個 人 從 猶 太 下 來 ， 教 訓 弟 兄 們 說 ： 你 們 若 不 按 摩 西 的 規 條 受 割 禮 ， 不 能 得 救 。</a:t>
            </a: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保 羅 、 巴 拿 巴 與 他 們 大 大 的 分 爭 辯 論 ； 眾 門 徒 就 定 規 ， 叫 保 羅 、 巴 拿 巴 和 本 會 中 幾 個 人 ， 為 所 辯 論 的 ， 上 耶 路 撒 冷 去 見 使 徒 和 長 老 。</a:t>
            </a: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於 是 教 會 送 他 們 起 行 。 他 們 經 過 腓 尼 基 、 撒 瑪 利 亞 ， 隨 處 傳 說 外 邦 人 歸 主 的 事 ， 叫 眾 弟 兄 都 甚 歡 喜 。</a:t>
            </a:r>
            <a:r>
              <a:rPr b="1" lang="en" sz="19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 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到 了 耶 路 撒 冷 ， 教 會 和 使 徒 並 長 老 都 接 待 他 們 ， 他 們 就 述 說 神 同 他 們 所 行 的 一 切 事 。（使徒行傳 15:1-4）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耶路撒冷教會</a:t>
            </a:r>
            <a:r>
              <a:rPr lang="en" sz="2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及</a:t>
            </a:r>
            <a:r>
              <a:rPr b="1" lang="en" sz="2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安提阿為首的外邦教會</a:t>
            </a:r>
            <a:r>
              <a:rPr lang="en" sz="2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在割禮上的分歧</a:t>
            </a:r>
            <a:endParaRPr sz="2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Dispute in between 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Jewish Christianity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Gentile Christianity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Jewish-Roman War →  66-70 AD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01772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傳統基督教對猶太教的觀點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highlight>
                  <a:srgbClr val="FFFFFF"/>
                </a:highlight>
              </a:rPr>
              <a:t>22 </a:t>
            </a: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</a:rPr>
              <a:t>彼 拉 多 說 ： 這 樣 ， 那 稱 為 基 督 的 耶 穌 我 怎 麼 辦 他 呢 ？ 他 們 都 說 ： 把 他 釘 十 字 架 ！（</a:t>
            </a:r>
            <a:r>
              <a:rPr lang="en" sz="2300">
                <a:solidFill>
                  <a:schemeClr val="dk1"/>
                </a:solidFill>
              </a:rPr>
              <a:t>馬太福音 27:22）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highlight>
                  <a:srgbClr val="FFFFFF"/>
                </a:highlight>
              </a:rPr>
              <a:t>1 </a:t>
            </a: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</a:rPr>
              <a:t>弟 兄 們 ， 我 心 裡 所 願 的 ， 向 神 所 求 的 ， 是 要 以 色 列 人 得 救 。</a:t>
            </a:r>
            <a:r>
              <a:rPr b="1" lang="en" sz="2300">
                <a:solidFill>
                  <a:srgbClr val="000000"/>
                </a:solidFill>
                <a:highlight>
                  <a:srgbClr val="FFFFFF"/>
                </a:highlight>
              </a:rPr>
              <a:t>2 </a:t>
            </a: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</a:rPr>
              <a:t>我 可 以 證 明 他 們 向 神 有 熱 心 ， 但 不 是 按 著 真 知 識 ；</a:t>
            </a:r>
            <a:r>
              <a:rPr b="1" lang="en" sz="2300">
                <a:solidFill>
                  <a:srgbClr val="000000"/>
                </a:solidFill>
                <a:highlight>
                  <a:srgbClr val="FFFFFF"/>
                </a:highlight>
              </a:rPr>
              <a:t>3 </a:t>
            </a: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</a:rPr>
              <a:t>因 為 不 知 道 神 的 義 ， 想 要 立 自 己 的 義 ， 就 不 服 神 的 義 了 。</a:t>
            </a:r>
            <a:r>
              <a:rPr b="1" lang="en" sz="2300">
                <a:solidFill>
                  <a:srgbClr val="000000"/>
                </a:solidFill>
                <a:highlight>
                  <a:srgbClr val="FFFFFF"/>
                </a:highlight>
              </a:rPr>
              <a:t>4 </a:t>
            </a:r>
            <a:r>
              <a:rPr lang="en" sz="2300">
                <a:solidFill>
                  <a:srgbClr val="000000"/>
                </a:solidFill>
                <a:highlight>
                  <a:srgbClr val="FFFFFF"/>
                </a:highlight>
              </a:rPr>
              <a:t>律 法 的 總 結 就 是 基 督 ， 使 凡 信 他 的 都 得 著 義 。（羅馬書 10:1-4）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經文大綱</a:t>
            </a:r>
            <a:endParaRPr sz="4000"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559225"/>
            <a:ext cx="85206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切身的戰爭	9:4-19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普珥日的設立	9:20-32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消失的以斯帖	10:1-3</a:t>
            </a:r>
            <a:endParaRPr sz="3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末 底 改 在 朝 中 為 大 ， 名 聲 傳 遍 各 省 ， 日 漸 昌 盛 。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猶 大 人 用 刀 擊 殺 一 切 仇 敵 ， 任 意 殺 滅 恨 他 們 的 人 。</a:t>
            </a:r>
            <a:endParaRPr sz="5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510450" y="3293325"/>
            <a:ext cx="8123100" cy="4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以斯帖記 9:4-5	切身的戰爭</a:t>
            </a:r>
            <a:endParaRPr b="1"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