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ld Standard TT" panose="020B0604020202020204" charset="0"/>
      <p:regular r:id="rId19"/>
      <p:bold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zh.wikipedia.org/wiki/%E9%BB%98%E5%86%AC%E7%AB%A0" TargetMode="External"/><Relationship Id="rId3" Type="http://schemas.openxmlformats.org/officeDocument/2006/relationships/hyperlink" Target="https://zh.wikipedia.org/wiki/%E5%89%8D359%E5%B9%B4" TargetMode="External"/><Relationship Id="rId7" Type="http://schemas.openxmlformats.org/officeDocument/2006/relationships/hyperlink" Target="https://zh.wikipedia.org/w/index.php?title=%E5%B7%B4%E6%AF%94%E5%80%AB%E6%9B%86&amp;action=edit&amp;redlink=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zh.wikipedia.org/wiki/%E6%96%B0%E5%B7%B4%E6%AF%94%E5%80%AB%E7%8E%8B%E5%9C%8B" TargetMode="External"/><Relationship Id="rId5" Type="http://schemas.openxmlformats.org/officeDocument/2006/relationships/hyperlink" Target="https://zh.wikipedia.org/wiki/%E5%B7%B4%E6%AF%94%E4%BC%A6%E4%B9%8B%E5%9B%9A" TargetMode="External"/><Relationship Id="rId4" Type="http://schemas.openxmlformats.org/officeDocument/2006/relationships/hyperlink" Target="https://zh.wikipedia.org/w/index.php?title=%E5%B8%8C%E5%8B%92%E7%88%BE%E4%BA%8C%E4%B8%96&amp;action=edit&amp;redlink=1" TargetMode="External"/><Relationship Id="rId9" Type="http://schemas.openxmlformats.org/officeDocument/2006/relationships/hyperlink" Target="https://zh.wikipedia.org/wiki/%E6%9C%88%E4%BA%A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0b7650921_5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0b7650921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900">
                <a:solidFill>
                  <a:schemeClr val="dk1"/>
                </a:solidFill>
              </a:rPr>
              <a:t>亞哈隨魯，波斯帝國（</a:t>
            </a:r>
            <a:r>
              <a:rPr lang="en" sz="900">
                <a:solidFill>
                  <a:schemeClr val="dk1"/>
                </a:solidFill>
                <a:latin typeface="Times New Roman"/>
                <a:ea typeface="Times New Roman"/>
                <a:cs typeface="Times New Roman"/>
                <a:sym typeface="Times New Roman"/>
              </a:rPr>
              <a:t>486-465 B.C.</a:t>
            </a:r>
            <a:r>
              <a:rPr lang="en" sz="900">
                <a:solidFill>
                  <a:schemeClr val="dk1"/>
                </a:solidFill>
              </a:rPr>
              <a:t>）的執政者。亞哈隨魯是希伯來文，在希臘文是「薛西」（</a:t>
            </a:r>
            <a:r>
              <a:rPr lang="en" sz="900" i="1">
                <a:solidFill>
                  <a:schemeClr val="dk1"/>
                </a:solidFill>
                <a:latin typeface="Times New Roman"/>
                <a:ea typeface="Times New Roman"/>
                <a:cs typeface="Times New Roman"/>
                <a:sym typeface="Times New Roman"/>
              </a:rPr>
              <a:t>Xeres</a:t>
            </a:r>
            <a:r>
              <a:rPr lang="en" sz="900">
                <a:solidFill>
                  <a:schemeClr val="dk1"/>
                </a:solidFill>
              </a:rPr>
              <a:t>）。釋經學者相信大多相信他跟以斯拉記所記載的亞達薛西王是同一個人。書中的「印度」相當於現代的巴勒斯坦，而「古實」是尼羅河上游的一個地區。作者使用「省」，而不是當代通用的字眼「行政區」，目的是凸顯帝國的聲威。</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0b7650921_5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0b7650921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900">
                <a:solidFill>
                  <a:schemeClr val="dk1"/>
                </a:solidFill>
              </a:rPr>
              <a:t>書珊城是專門作為冬天避寒人的王宮，曾經是古代以攔國（</a:t>
            </a:r>
            <a:r>
              <a:rPr lang="en" sz="900">
                <a:solidFill>
                  <a:schemeClr val="dk1"/>
                </a:solidFill>
                <a:latin typeface="Times New Roman"/>
                <a:ea typeface="Times New Roman"/>
                <a:cs typeface="Times New Roman"/>
                <a:sym typeface="Times New Roman"/>
              </a:rPr>
              <a:t>Elam</a:t>
            </a:r>
            <a:r>
              <a:rPr lang="en" sz="900">
                <a:solidFill>
                  <a:schemeClr val="dk1"/>
                </a:solidFill>
              </a:rPr>
              <a:t>）的首都。在薛西登基，並且穩定政權以後，召集眾領袖和各省的貴族展示國家的勢力，以及商討預備進攻希臘的計劃。許多學者推論，</a:t>
            </a:r>
            <a:r>
              <a:rPr lang="en" sz="900">
                <a:solidFill>
                  <a:schemeClr val="dk1"/>
                </a:solidFill>
                <a:latin typeface="Times New Roman"/>
                <a:ea typeface="Times New Roman"/>
                <a:cs typeface="Times New Roman"/>
                <a:sym typeface="Times New Roman"/>
              </a:rPr>
              <a:t>180</a:t>
            </a:r>
            <a:r>
              <a:rPr lang="en" sz="900">
                <a:solidFill>
                  <a:schemeClr val="dk1"/>
                </a:solidFill>
              </a:rPr>
              <a:t>天的聚會吻合史學家希羅多德對薛西的記載：薛西在攻打希臘前三年也曾邀請全國的貴族及將領商討戰略計劃。</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0b7650921_5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b7650921_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900">
                <a:solidFill>
                  <a:schemeClr val="dk1"/>
                </a:solidFill>
              </a:rPr>
              <a:t>薛西王籍這</a:t>
            </a:r>
            <a:r>
              <a:rPr lang="en" sz="900">
                <a:solidFill>
                  <a:schemeClr val="dk1"/>
                </a:solidFill>
                <a:latin typeface="Times New Roman"/>
                <a:ea typeface="Times New Roman"/>
                <a:cs typeface="Times New Roman"/>
                <a:sym typeface="Times New Roman"/>
              </a:rPr>
              <a:t>180</a:t>
            </a:r>
            <a:r>
              <a:rPr lang="en" sz="900">
                <a:solidFill>
                  <a:schemeClr val="dk1"/>
                </a:solidFill>
              </a:rPr>
              <a:t>天向全國權貴炫耀他的財富。他另外還設下七天的筵席，作者透過這些描述讓讀者了解到王宮的奢華。波斯的王宮都是建在叢林滿佈的公園，四圍都是風景優美的庭園。第</a:t>
            </a:r>
            <a:r>
              <a:rPr lang="en" sz="900">
                <a:solidFill>
                  <a:schemeClr val="dk1"/>
                </a:solidFill>
                <a:latin typeface="Times New Roman"/>
                <a:ea typeface="Times New Roman"/>
                <a:cs typeface="Times New Roman"/>
                <a:sym typeface="Times New Roman"/>
              </a:rPr>
              <a:t>8</a:t>
            </a:r>
            <a:r>
              <a:rPr lang="en" sz="900">
                <a:solidFill>
                  <a:schemeClr val="dk1"/>
                </a:solidFill>
              </a:rPr>
              <a:t>節說到各人飲酒是照著「定例」，是君王的命令。這裡暗示了波斯人是按著君王的旨意而生活行事。</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0b7650921_5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0b7650921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highlight>
                  <a:srgbClr val="FFFFFF"/>
                </a:highlight>
                <a:latin typeface="Times New Roman"/>
                <a:ea typeface="Times New Roman"/>
                <a:cs typeface="Times New Roman"/>
                <a:sym typeface="Times New Roman"/>
              </a:rPr>
              <a:t>9 </a:t>
            </a:r>
            <a:r>
              <a:rPr lang="en" sz="900">
                <a:solidFill>
                  <a:schemeClr val="dk1"/>
                </a:solidFill>
                <a:highlight>
                  <a:srgbClr val="FFFFFF"/>
                </a:highlight>
                <a:latin typeface="Times New Roman"/>
                <a:ea typeface="Times New Roman"/>
                <a:cs typeface="Times New Roman"/>
                <a:sym typeface="Times New Roman"/>
              </a:rPr>
              <a:t>王 后 瓦 實 提 在 亞 哈 隨 魯 王 的 宮 內 也 為 婦 女 設 擺 筵 席 。</a:t>
            </a:r>
            <a:endParaRPr sz="9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900" b="1">
                <a:solidFill>
                  <a:schemeClr val="dk1"/>
                </a:solidFill>
                <a:highlight>
                  <a:srgbClr val="FFFFFF"/>
                </a:highlight>
                <a:latin typeface="Times New Roman"/>
                <a:ea typeface="Times New Roman"/>
                <a:cs typeface="Times New Roman"/>
                <a:sym typeface="Times New Roman"/>
              </a:rPr>
              <a:t>10 </a:t>
            </a:r>
            <a:r>
              <a:rPr lang="en" sz="900">
                <a:solidFill>
                  <a:schemeClr val="dk1"/>
                </a:solidFill>
                <a:highlight>
                  <a:srgbClr val="FFFFFF"/>
                </a:highlight>
                <a:latin typeface="Times New Roman"/>
                <a:ea typeface="Times New Roman"/>
                <a:cs typeface="Times New Roman"/>
                <a:sym typeface="Times New Roman"/>
              </a:rPr>
              <a:t>第 七 日 ， 亞 哈 隨 魯 王 飲 酒 ， 心 中 快 樂 ， 就 吩 咐 在 他 面 前 侍 立 的 七 個 太 監 米 戶 幔 、 比 斯 他 、 哈 波 拿 、 比 革 他 、 亞 拔 他 、 西 達 、 甲 迦 ，</a:t>
            </a:r>
            <a:endParaRPr sz="9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900" b="1">
                <a:solidFill>
                  <a:schemeClr val="dk1"/>
                </a:solidFill>
                <a:highlight>
                  <a:srgbClr val="FFFFFF"/>
                </a:highlight>
                <a:latin typeface="Times New Roman"/>
                <a:ea typeface="Times New Roman"/>
                <a:cs typeface="Times New Roman"/>
                <a:sym typeface="Times New Roman"/>
              </a:rPr>
              <a:t>11 </a:t>
            </a:r>
            <a:r>
              <a:rPr lang="en" sz="900">
                <a:solidFill>
                  <a:schemeClr val="dk1"/>
                </a:solidFill>
                <a:highlight>
                  <a:srgbClr val="FFFFFF"/>
                </a:highlight>
                <a:latin typeface="Times New Roman"/>
                <a:ea typeface="Times New Roman"/>
                <a:cs typeface="Times New Roman"/>
                <a:sym typeface="Times New Roman"/>
              </a:rPr>
              <a:t>請 王 后 瓦 實 提 頭 戴 王 后 的 冠 冕 到 王 面 前 ， 使 各 等 臣 民 看 他 的 美 貌 ， 因 為 他 容 貌 甚 美 。</a:t>
            </a:r>
            <a:endParaRPr sz="9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900" b="1">
                <a:solidFill>
                  <a:schemeClr val="dk1"/>
                </a:solidFill>
                <a:highlight>
                  <a:srgbClr val="FFFFFF"/>
                </a:highlight>
                <a:latin typeface="Times New Roman"/>
                <a:ea typeface="Times New Roman"/>
                <a:cs typeface="Times New Roman"/>
                <a:sym typeface="Times New Roman"/>
              </a:rPr>
              <a:t>12 </a:t>
            </a:r>
            <a:r>
              <a:rPr lang="en" sz="900">
                <a:solidFill>
                  <a:schemeClr val="dk1"/>
                </a:solidFill>
                <a:highlight>
                  <a:srgbClr val="FFFFFF"/>
                </a:highlight>
                <a:latin typeface="Times New Roman"/>
                <a:ea typeface="Times New Roman"/>
                <a:cs typeface="Times New Roman"/>
                <a:sym typeface="Times New Roman"/>
              </a:rPr>
              <a:t>王 后 瓦 實 提 卻 不 肯 遵 太 監 所 傳 的 王 命 而 來 ， 所 以 王 甚 發 怒 ， 心 如 火 燒 。</a:t>
            </a:r>
            <a:endParaRPr sz="9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0b7650921_5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0b7650921_5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0b7650921_5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0b7650921_5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b7650921_5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0b7650921_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0b7650921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0b765092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09edbb75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309edbb7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0b7650921_5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0b7650921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b7650921_6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0b7650921_6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0b7650921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0b7650921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0b7650921_4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0b7650921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0b7650921_4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0b7650921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0b7650921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0b765092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150">
                <a:solidFill>
                  <a:schemeClr val="dk1"/>
                </a:solidFill>
              </a:rPr>
              <a:t>猶太曆一般認為是在西元</a:t>
            </a:r>
            <a:r>
              <a:rPr lang="en" sz="1150">
                <a:solidFill>
                  <a:schemeClr val="dk1"/>
                </a:solidFill>
                <a:uFill>
                  <a:noFill/>
                </a:uFill>
                <a:hlinkClick r:id="rId3"/>
              </a:rPr>
              <a:t>前359年</a:t>
            </a:r>
            <a:r>
              <a:rPr lang="en" sz="1150">
                <a:solidFill>
                  <a:schemeClr val="dk1"/>
                </a:solidFill>
              </a:rPr>
              <a:t>由</a:t>
            </a:r>
            <a:r>
              <a:rPr lang="en" sz="1150">
                <a:solidFill>
                  <a:schemeClr val="dk1"/>
                </a:solidFill>
                <a:uFill>
                  <a:noFill/>
                </a:uFill>
                <a:hlinkClick r:id="rId4"/>
              </a:rPr>
              <a:t>希勒爾二世</a:t>
            </a:r>
            <a:r>
              <a:rPr lang="en" sz="1150">
                <a:solidFill>
                  <a:schemeClr val="dk1"/>
                </a:solidFill>
              </a:rPr>
              <a:t>的學者所制定。當時猶太人受波斯帝國統治。猶太帝國約於BC586亡於巴比倫後而成為</a:t>
            </a:r>
            <a:r>
              <a:rPr lang="en" sz="1150">
                <a:solidFill>
                  <a:schemeClr val="dk1"/>
                </a:solidFill>
                <a:uFill>
                  <a:noFill/>
                </a:uFill>
                <a:hlinkClick r:id="rId5"/>
              </a:rPr>
              <a:t>巴比倫之囚</a:t>
            </a:r>
            <a:r>
              <a:rPr lang="en" sz="1150">
                <a:solidFill>
                  <a:schemeClr val="dk1"/>
                </a:solidFill>
              </a:rPr>
              <a:t>，在受</a:t>
            </a:r>
            <a:r>
              <a:rPr lang="en" sz="1150">
                <a:solidFill>
                  <a:schemeClr val="dk1"/>
                </a:solidFill>
                <a:uFill>
                  <a:noFill/>
                </a:uFill>
                <a:hlinkClick r:id="rId6"/>
              </a:rPr>
              <a:t>巴比倫</a:t>
            </a:r>
            <a:r>
              <a:rPr lang="en" sz="1150">
                <a:solidFill>
                  <a:schemeClr val="dk1"/>
                </a:solidFill>
              </a:rPr>
              <a:t>的文化影響下，所制定的正式曆法揉合了</a:t>
            </a:r>
            <a:r>
              <a:rPr lang="en" sz="1150">
                <a:solidFill>
                  <a:schemeClr val="dk1"/>
                </a:solidFill>
                <a:uFill>
                  <a:noFill/>
                </a:uFill>
                <a:hlinkClick r:id="rId7"/>
              </a:rPr>
              <a:t>巴比倫曆</a:t>
            </a:r>
            <a:r>
              <a:rPr lang="en" sz="1150">
                <a:solidFill>
                  <a:schemeClr val="dk1"/>
                </a:solidFill>
              </a:rPr>
              <a:t>的太陽計法。制定出來的猶太曆在</a:t>
            </a:r>
            <a:r>
              <a:rPr lang="en" sz="1150">
                <a:solidFill>
                  <a:schemeClr val="dk1"/>
                </a:solidFill>
                <a:uFill>
                  <a:noFill/>
                </a:uFill>
                <a:hlinkClick r:id="rId8"/>
              </a:rPr>
              <a:t>每19年加入7個閏年</a:t>
            </a:r>
            <a:r>
              <a:rPr lang="en" sz="1150">
                <a:solidFill>
                  <a:schemeClr val="dk1"/>
                </a:solidFill>
              </a:rPr>
              <a:t>的計法（雖兩曆置閏位置有異），連每個月份的名稱都與巴比倫曆近似。</a:t>
            </a:r>
            <a:endParaRPr sz="1150">
              <a:solidFill>
                <a:schemeClr val="dk1"/>
              </a:solidFill>
            </a:endParaRPr>
          </a:p>
          <a:p>
            <a:pPr marL="0" lvl="0" indent="0" algn="l" rtl="0">
              <a:lnSpc>
                <a:spcPct val="115000"/>
              </a:lnSpc>
              <a:spcBef>
                <a:spcPts val="600"/>
              </a:spcBef>
              <a:spcAft>
                <a:spcPts val="600"/>
              </a:spcAft>
              <a:buClr>
                <a:schemeClr val="dk1"/>
              </a:buClr>
              <a:buSzPts val="1100"/>
              <a:buFont typeface="Arial"/>
              <a:buNone/>
            </a:pPr>
            <a:r>
              <a:rPr lang="en" sz="1150">
                <a:solidFill>
                  <a:schemeClr val="dk1"/>
                </a:solidFill>
              </a:rPr>
              <a:t>以往猶太曆是根據</a:t>
            </a:r>
            <a:r>
              <a:rPr lang="en" sz="1150">
                <a:solidFill>
                  <a:schemeClr val="dk1"/>
                </a:solidFill>
                <a:uFill>
                  <a:noFill/>
                </a:uFill>
                <a:hlinkClick r:id="rId9"/>
              </a:rPr>
              <a:t>月亮</a:t>
            </a:r>
            <a:r>
              <a:rPr lang="en" sz="1150">
                <a:solidFill>
                  <a:schemeClr val="dk1"/>
                </a:solidFill>
              </a:rPr>
              <a:t>週期而定，在吸收了巴比倫曆的太陽計法後，猶太曆的月份就按月亮計算，而年份就按太陽計算，結果就成為一套陰陽合曆的曆法。全世界的猶太教徒都依據猶太曆計算猶太教的節日</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以斯帖記研讀</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a:off x="682750" y="0"/>
            <a:ext cx="777849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0" y="3204813"/>
            <a:ext cx="5804724" cy="1938687"/>
          </a:xfrm>
          <a:prstGeom prst="rect">
            <a:avLst/>
          </a:prstGeom>
          <a:noFill/>
          <a:ln>
            <a:noFill/>
          </a:ln>
        </p:spPr>
      </p:pic>
      <p:pic>
        <p:nvPicPr>
          <p:cNvPr id="120" name="Google Shape;120;p23"/>
          <p:cNvPicPr preferRelativeResize="0"/>
          <p:nvPr/>
        </p:nvPicPr>
        <p:blipFill>
          <a:blip r:embed="rId4">
            <a:alphaModFix/>
          </a:blip>
          <a:stretch>
            <a:fillRect/>
          </a:stretch>
        </p:blipFill>
        <p:spPr>
          <a:xfrm>
            <a:off x="5804725" y="2476950"/>
            <a:ext cx="3339266" cy="2666550"/>
          </a:xfrm>
          <a:prstGeom prst="rect">
            <a:avLst/>
          </a:prstGeom>
          <a:noFill/>
          <a:ln>
            <a:noFill/>
          </a:ln>
        </p:spPr>
      </p:pic>
      <p:pic>
        <p:nvPicPr>
          <p:cNvPr id="121" name="Google Shape;121;p23"/>
          <p:cNvPicPr preferRelativeResize="0"/>
          <p:nvPr/>
        </p:nvPicPr>
        <p:blipFill>
          <a:blip r:embed="rId5">
            <a:alphaModFix/>
          </a:blip>
          <a:stretch>
            <a:fillRect/>
          </a:stretch>
        </p:blipFill>
        <p:spPr>
          <a:xfrm>
            <a:off x="5804725" y="0"/>
            <a:ext cx="2869050" cy="2476950"/>
          </a:xfrm>
          <a:prstGeom prst="rect">
            <a:avLst/>
          </a:prstGeom>
          <a:noFill/>
          <a:ln>
            <a:noFill/>
          </a:ln>
        </p:spPr>
      </p:pic>
      <p:pic>
        <p:nvPicPr>
          <p:cNvPr id="122" name="Google Shape;122;p23"/>
          <p:cNvPicPr preferRelativeResize="0"/>
          <p:nvPr/>
        </p:nvPicPr>
        <p:blipFill>
          <a:blip r:embed="rId6">
            <a:alphaModFix/>
          </a:blip>
          <a:stretch>
            <a:fillRect/>
          </a:stretch>
        </p:blipFill>
        <p:spPr>
          <a:xfrm>
            <a:off x="776149" y="1"/>
            <a:ext cx="5028576" cy="3204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以斯帖記 1:5-8</a:t>
            </a:r>
            <a:endParaRPr/>
          </a:p>
        </p:txBody>
      </p:sp>
      <p:sp>
        <p:nvSpPr>
          <p:cNvPr id="128" name="Google Shape;128;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1"/>
              <a:t>5 </a:t>
            </a:r>
            <a:r>
              <a:rPr lang="en" sz="2400"/>
              <a:t>這 日 子 滿 了 ， 又 為 所 有 住 書 珊 城 的 大 小 人 民 在 御 園 的 院 子 裡 設 擺 筵 席 七 日 。</a:t>
            </a:r>
            <a:endParaRPr sz="2400"/>
          </a:p>
          <a:p>
            <a:pPr marL="0" lvl="0" indent="0" algn="l" rtl="0">
              <a:lnSpc>
                <a:spcPct val="100000"/>
              </a:lnSpc>
              <a:spcBef>
                <a:spcPts val="0"/>
              </a:spcBef>
              <a:spcAft>
                <a:spcPts val="0"/>
              </a:spcAft>
              <a:buClr>
                <a:schemeClr val="dk1"/>
              </a:buClr>
              <a:buSzPts val="1100"/>
              <a:buFont typeface="Arial"/>
              <a:buNone/>
            </a:pPr>
            <a:r>
              <a:rPr lang="en" sz="2400" b="1"/>
              <a:t>6 </a:t>
            </a:r>
            <a:r>
              <a:rPr lang="en" sz="2400"/>
              <a:t>有 白 色 、 綠 色 、 藍 色 的 帳 子 ， 用 細 麻 繩 、 紫 色 繩 從 銀 環 內 繫 在 白 玉 石 柱 上 ； 有 金 銀 的 床 榻 擺 在 紅 、 白 、 黃 、 黑 玉 石 鋪 的 石 地 上 。</a:t>
            </a:r>
            <a:endParaRPr sz="2400"/>
          </a:p>
          <a:p>
            <a:pPr marL="0" lvl="0" indent="0" algn="l" rtl="0">
              <a:lnSpc>
                <a:spcPct val="100000"/>
              </a:lnSpc>
              <a:spcBef>
                <a:spcPts val="0"/>
              </a:spcBef>
              <a:spcAft>
                <a:spcPts val="0"/>
              </a:spcAft>
              <a:buNone/>
            </a:pPr>
            <a:r>
              <a:rPr lang="en" sz="2400" b="1"/>
              <a:t>7 </a:t>
            </a:r>
            <a:r>
              <a:rPr lang="en" sz="2400"/>
              <a:t>用 金 器 皿 賜 酒 ， 器 皿 各 有 不 同 。 御 酒 甚 多 ， 足 顯 王 的 厚 意 。</a:t>
            </a:r>
            <a:endParaRPr sz="2400"/>
          </a:p>
          <a:p>
            <a:pPr marL="0" lvl="0" indent="0" algn="l" rtl="0">
              <a:lnSpc>
                <a:spcPct val="100000"/>
              </a:lnSpc>
              <a:spcBef>
                <a:spcPts val="0"/>
              </a:spcBef>
              <a:spcAft>
                <a:spcPts val="0"/>
              </a:spcAft>
              <a:buClr>
                <a:schemeClr val="dk1"/>
              </a:buClr>
              <a:buSzPts val="1100"/>
              <a:buFont typeface="Arial"/>
              <a:buNone/>
            </a:pPr>
            <a:r>
              <a:rPr lang="en" sz="2400" b="1"/>
              <a:t>8 </a:t>
            </a:r>
            <a:r>
              <a:rPr lang="en" sz="2400"/>
              <a:t>喝 酒 有 例 ， 不 准 勉 強 人 ， 因 王 吩 咐 宮 裡 的 一 切 臣 宰 ， 讓 人 各 隨 己 意 。</a:t>
            </a:r>
            <a:endParaRPr sz="2400"/>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5"/>
          <p:cNvPicPr preferRelativeResize="0"/>
          <p:nvPr/>
        </p:nvPicPr>
        <p:blipFill>
          <a:blip r:embed="rId3">
            <a:alphaModFix/>
          </a:blip>
          <a:stretch>
            <a:fillRect/>
          </a:stretch>
        </p:blipFill>
        <p:spPr>
          <a:xfrm>
            <a:off x="1192075" y="0"/>
            <a:ext cx="6759861"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以斯帖記 1:13-15</a:t>
            </a:r>
            <a:endParaRPr/>
          </a:p>
        </p:txBody>
      </p:sp>
      <p:sp>
        <p:nvSpPr>
          <p:cNvPr id="139" name="Google Shape;139;p2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500" b="1"/>
              <a:t>13 </a:t>
            </a:r>
            <a:r>
              <a:rPr lang="en" sz="2500"/>
              <a:t>那 時 ， 在 王 左 右 常 見 王 面 、 國 中 坐 高 位 的 ， 有 波 斯 和 瑪 代 的 七 個 大 臣 ， 就 是 甲 示 拿 、 示 達 、 押 瑪 他 、 他 施 斯 、 米 力 、 瑪 西 拿 、 米 母 干 ， 都 是 達 時 務 的 明 哲 人 。 按 王 的 常 規 ， 辦 事 必 先 詢 問 知 例 明 法 的 人 。 王 問 他 們 說 ：</a:t>
            </a:r>
            <a:endParaRPr sz="2500"/>
          </a:p>
          <a:p>
            <a:pPr marL="0" lvl="0" indent="0" algn="l" rtl="0">
              <a:lnSpc>
                <a:spcPct val="100000"/>
              </a:lnSpc>
              <a:spcBef>
                <a:spcPts val="0"/>
              </a:spcBef>
              <a:spcAft>
                <a:spcPts val="0"/>
              </a:spcAft>
              <a:buNone/>
            </a:pPr>
            <a:r>
              <a:rPr lang="en" sz="2500" b="1"/>
              <a:t>14 </a:t>
            </a:r>
            <a:r>
              <a:rPr lang="en" sz="2500"/>
              <a:t>a</a:t>
            </a:r>
            <a:endParaRPr sz="2500"/>
          </a:p>
          <a:p>
            <a:pPr marL="0" lvl="0" indent="0" algn="l" rtl="0">
              <a:lnSpc>
                <a:spcPct val="100000"/>
              </a:lnSpc>
              <a:spcBef>
                <a:spcPts val="0"/>
              </a:spcBef>
              <a:spcAft>
                <a:spcPts val="0"/>
              </a:spcAft>
              <a:buClr>
                <a:schemeClr val="dk1"/>
              </a:buClr>
              <a:buSzPts val="1100"/>
              <a:buFont typeface="Arial"/>
              <a:buNone/>
            </a:pPr>
            <a:r>
              <a:rPr lang="en" sz="2500" b="1"/>
              <a:t>15 </a:t>
            </a:r>
            <a:r>
              <a:rPr lang="en" sz="2500"/>
              <a:t>「 王 后 瓦 實 提 不 遵 太 監 所 傳 的 王 命 ， 照 例 應 當 怎 樣 辦 理 呢 ？ 」</a:t>
            </a:r>
            <a:endParaRPr sz="2500"/>
          </a:p>
          <a:p>
            <a:pPr marL="0" lvl="0" indent="0" algn="l" rtl="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以斯帖記 1:16-20</a:t>
            </a:r>
            <a:endParaRPr/>
          </a:p>
        </p:txBody>
      </p:sp>
      <p:sp>
        <p:nvSpPr>
          <p:cNvPr id="145" name="Google Shape;145;p27"/>
          <p:cNvSpPr txBox="1">
            <a:spLocks noGrp="1"/>
          </p:cNvSpPr>
          <p:nvPr>
            <p:ph type="body" idx="1"/>
          </p:nvPr>
        </p:nvSpPr>
        <p:spPr>
          <a:xfrm>
            <a:off x="311700" y="943000"/>
            <a:ext cx="8520600" cy="339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100" b="1"/>
              <a:t>16 </a:t>
            </a:r>
            <a:r>
              <a:rPr lang="en" sz="2100"/>
              <a:t>米 母 干 在 王 和 眾 首 領 面 前 回 答 說 ： 王 后 瓦 實 提 這 事 ， 不 但 得 罪 王 ， 並 且 有 害 於 王 各 省 的 臣 民 ；</a:t>
            </a:r>
            <a:r>
              <a:rPr lang="en" sz="2100" b="1"/>
              <a:t>17 </a:t>
            </a:r>
            <a:r>
              <a:rPr lang="en" sz="2100"/>
              <a:t>因 為 王 后 這 事 必 傳 到 眾 婦 人 的 耳 中 ， 說 ： 『 亞 哈 隨 魯 王 吩 咐 王 后 瓦 實 提 到 王 面 前 ， 他 卻 不 來 』 ， 他 們 就 藐 視 自 己 的 丈 夫 。</a:t>
            </a:r>
            <a:r>
              <a:rPr lang="en" sz="2100" b="1"/>
              <a:t>18 </a:t>
            </a:r>
            <a:r>
              <a:rPr lang="en" sz="2100"/>
              <a:t>今 日 波 斯 和 瑪 代 的 眾 夫 人 聽 見 王 后 這 事 ， 必 向 王 的 大 臣 照 樣 行 ； 從 此 必 大 開 藐 視 和 忿 怒 之 端 。</a:t>
            </a:r>
            <a:r>
              <a:rPr lang="en" sz="2100" b="1"/>
              <a:t>19 </a:t>
            </a:r>
            <a:r>
              <a:rPr lang="en" sz="2100"/>
              <a:t>王 若 以 為 美 ， 就 降 旨 寫 在 波 斯 和 瑪 代 人 的 例 中 ， 永 不 更 改 ， 不 准 瓦 實 提 再 到 王 面 前 ， 將 他 王 后 的 位 分 賜 給 比 他 還 好 的 人 。</a:t>
            </a:r>
            <a:r>
              <a:rPr lang="en" sz="2100" b="1"/>
              <a:t>20 </a:t>
            </a:r>
            <a:r>
              <a:rPr lang="en" sz="2100"/>
              <a:t>所 降 的 旨 意 傳 遍 通 國 （ 國 度 本 來 廣 大 ） ， 所 有 的 婦 人 ， 無 論 丈 夫 貴 賤 都 必 尊 敬 他 。 」</a:t>
            </a:r>
            <a:endParaRPr sz="3400" b="1"/>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瓦實提的抗命</a:t>
            </a:r>
            <a:endParaRPr/>
          </a:p>
        </p:txBody>
      </p:sp>
      <p:sp>
        <p:nvSpPr>
          <p:cNvPr id="151" name="Google Shape;151;p28"/>
          <p:cNvSpPr txBox="1">
            <a:spLocks noGrp="1"/>
          </p:cNvSpPr>
          <p:nvPr>
            <p:ph type="body" idx="1"/>
          </p:nvPr>
        </p:nvSpPr>
        <p:spPr>
          <a:xfrm>
            <a:off x="311700" y="1389600"/>
            <a:ext cx="3117300" cy="3179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當人被怒氣沖昏頭腦的時候，最明顯的就是情緒被放大</a:t>
            </a:r>
            <a:endParaRPr sz="2200"/>
          </a:p>
          <a:p>
            <a:pPr marL="457200" lvl="0" indent="-368300" algn="l" rtl="0">
              <a:spcBef>
                <a:spcPts val="0"/>
              </a:spcBef>
              <a:spcAft>
                <a:spcPts val="0"/>
              </a:spcAft>
              <a:buSzPts val="2200"/>
              <a:buChar char="-"/>
            </a:pPr>
            <a:r>
              <a:rPr lang="en" sz="2200"/>
              <a:t>諷刺地表達王命的荒謬</a:t>
            </a:r>
            <a:endParaRPr sz="2200"/>
          </a:p>
          <a:p>
            <a:pPr marL="457200" lvl="0" indent="-368300" algn="l" rtl="0">
              <a:spcBef>
                <a:spcPts val="0"/>
              </a:spcBef>
              <a:spcAft>
                <a:spcPts val="0"/>
              </a:spcAft>
              <a:buSzPts val="2200"/>
              <a:buChar char="-"/>
            </a:pPr>
            <a:r>
              <a:rPr lang="en" sz="2200"/>
              <a:t>我們在日常生活中會否容易放大我們的情緒？</a:t>
            </a:r>
            <a:endParaRPr sz="2200"/>
          </a:p>
        </p:txBody>
      </p:sp>
      <p:pic>
        <p:nvPicPr>
          <p:cNvPr id="152" name="Google Shape;152;p28"/>
          <p:cNvPicPr preferRelativeResize="0"/>
          <p:nvPr/>
        </p:nvPicPr>
        <p:blipFill>
          <a:blip r:embed="rId3">
            <a:alphaModFix/>
          </a:blip>
          <a:stretch>
            <a:fillRect/>
          </a:stretch>
        </p:blipFill>
        <p:spPr>
          <a:xfrm>
            <a:off x="3723200" y="1344313"/>
            <a:ext cx="5250699" cy="245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t>對你來說，</a:t>
            </a:r>
            <a:endParaRPr sz="4500"/>
          </a:p>
          <a:p>
            <a:pPr marL="0" lvl="0" indent="0" algn="l" rtl="0">
              <a:spcBef>
                <a:spcPts val="0"/>
              </a:spcBef>
              <a:spcAft>
                <a:spcPts val="0"/>
              </a:spcAft>
              <a:buNone/>
            </a:pPr>
            <a:r>
              <a:rPr lang="en" sz="4500"/>
              <a:t>你最印象深刻的節日</a:t>
            </a:r>
            <a:endParaRPr sz="4500"/>
          </a:p>
          <a:p>
            <a:pPr marL="0" lvl="0" indent="0" algn="l" rtl="0">
              <a:spcBef>
                <a:spcPts val="0"/>
              </a:spcBef>
              <a:spcAft>
                <a:spcPts val="0"/>
              </a:spcAft>
              <a:buNone/>
            </a:pPr>
            <a:r>
              <a:rPr lang="en" sz="4500"/>
              <a:t>是哪個？</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普珥日</a:t>
            </a:r>
            <a:endParaRPr/>
          </a:p>
        </p:txBody>
      </p:sp>
      <p:sp>
        <p:nvSpPr>
          <p:cNvPr id="71" name="Google Shape;71;p15"/>
          <p:cNvSpPr txBox="1">
            <a:spLocks noGrp="1"/>
          </p:cNvSpPr>
          <p:nvPr>
            <p:ph type="body" idx="1"/>
          </p:nvPr>
        </p:nvSpPr>
        <p:spPr>
          <a:xfrm>
            <a:off x="311700" y="1389600"/>
            <a:ext cx="34875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latin typeface="Times New Roman"/>
                <a:ea typeface="Times New Roman"/>
                <a:cs typeface="Times New Roman"/>
                <a:sym typeface="Times New Roman"/>
              </a:rPr>
              <a:t>7 </a:t>
            </a:r>
            <a:r>
              <a:rPr lang="en" sz="2000">
                <a:latin typeface="Times New Roman"/>
                <a:ea typeface="Times New Roman"/>
                <a:cs typeface="Times New Roman"/>
                <a:sym typeface="Times New Roman"/>
              </a:rPr>
              <a:t>亞 哈 隨 魯 王 十 二 年 正 月 ， 就 是 尼 散 月 ， 人 在 哈 曼 面 前 ， 按 日 日 月 月 掣 普 珥 ， 就 是 掣 籤 ， 要 定 何 月 何 日 為 吉 ， 擇 定 了 十 二 月 ， 就 是 亞 達 月 。（以斯帖記 3:7）</a:t>
            </a:r>
            <a:endParaRPr sz="2000">
              <a:latin typeface="Times New Roman"/>
              <a:ea typeface="Times New Roman"/>
              <a:cs typeface="Times New Roman"/>
              <a:sym typeface="Times New Roman"/>
            </a:endParaRPr>
          </a:p>
        </p:txBody>
      </p:sp>
      <p:pic>
        <p:nvPicPr>
          <p:cNvPr id="72" name="Google Shape;72;p15"/>
          <p:cNvPicPr preferRelativeResize="0"/>
          <p:nvPr/>
        </p:nvPicPr>
        <p:blipFill>
          <a:blip r:embed="rId3">
            <a:alphaModFix/>
          </a:blip>
          <a:stretch>
            <a:fillRect/>
          </a:stretch>
        </p:blipFill>
        <p:spPr>
          <a:xfrm>
            <a:off x="4081215" y="271200"/>
            <a:ext cx="4601075" cy="4601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現代猶太人如何慶祝普珥日</a:t>
            </a:r>
            <a:endParaRPr/>
          </a:p>
        </p:txBody>
      </p:sp>
      <p:sp>
        <p:nvSpPr>
          <p:cNvPr id="78" name="Google Shape;78;p16"/>
          <p:cNvSpPr txBox="1">
            <a:spLocks noGrp="1"/>
          </p:cNvSpPr>
          <p:nvPr>
            <p:ph type="body" idx="1"/>
          </p:nvPr>
        </p:nvSpPr>
        <p:spPr>
          <a:xfrm>
            <a:off x="311700" y="1171600"/>
            <a:ext cx="54489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大肆慶祝，猶太人能夠進行不同變裝，以及一系列喜慶巡邏 </a:t>
            </a:r>
            <a:endParaRPr/>
          </a:p>
          <a:p>
            <a:pPr marL="457200" lvl="0" indent="-342900" algn="l" rtl="0">
              <a:spcBef>
                <a:spcPts val="0"/>
              </a:spcBef>
              <a:spcAft>
                <a:spcPts val="0"/>
              </a:spcAft>
              <a:buSzPts val="1800"/>
              <a:buAutoNum type="arabicPeriod"/>
            </a:pPr>
            <a:r>
              <a:rPr lang="en"/>
              <a:t>根據以斯帖記傳統的慶祝方式：</a:t>
            </a:r>
            <a:r>
              <a:rPr lang="en">
                <a:solidFill>
                  <a:srgbClr val="000000"/>
                </a:solidFill>
              </a:rPr>
              <a:t>設筵歡樂，彼此餽送禮物，賙濟窮人（5:20-22）</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猶太人的慶祝方式：在會堂聆聽以斯帖記的經文（當聆聽到哈曼的名字就要作出一些動作）</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不明文規定：飲酒直到不能分辨 </a:t>
            </a:r>
            <a:r>
              <a:rPr lang="en">
                <a:solidFill>
                  <a:srgbClr val="333333"/>
                </a:solidFill>
              </a:rPr>
              <a:t>‘cursed be Haman’ and ‘blessed be Mordechai’</a:t>
            </a:r>
            <a:endParaRPr>
              <a:solidFill>
                <a:srgbClr val="000000"/>
              </a:solidFill>
            </a:endParaRPr>
          </a:p>
        </p:txBody>
      </p:sp>
      <p:pic>
        <p:nvPicPr>
          <p:cNvPr id="79" name="Google Shape;79;p16" descr="Purim 2020: what is the Jewish holiday and how is it celebrated ..."/>
          <p:cNvPicPr preferRelativeResize="0"/>
          <p:nvPr/>
        </p:nvPicPr>
        <p:blipFill>
          <a:blip r:embed="rId3">
            <a:alphaModFix/>
          </a:blip>
          <a:stretch>
            <a:fillRect/>
          </a:stretch>
        </p:blipFill>
        <p:spPr>
          <a:xfrm>
            <a:off x="6037028" y="940528"/>
            <a:ext cx="3106975" cy="1749499"/>
          </a:xfrm>
          <a:prstGeom prst="rect">
            <a:avLst/>
          </a:prstGeom>
          <a:noFill/>
          <a:ln>
            <a:noFill/>
          </a:ln>
        </p:spPr>
      </p:pic>
      <p:pic>
        <p:nvPicPr>
          <p:cNvPr id="80" name="Google Shape;80;p16"/>
          <p:cNvPicPr preferRelativeResize="0"/>
          <p:nvPr/>
        </p:nvPicPr>
        <p:blipFill>
          <a:blip r:embed="rId4">
            <a:alphaModFix/>
          </a:blip>
          <a:stretch>
            <a:fillRect/>
          </a:stretch>
        </p:blipFill>
        <p:spPr>
          <a:xfrm>
            <a:off x="6037024" y="2690025"/>
            <a:ext cx="3106976" cy="233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Algemeiner</a:t>
            </a:r>
            <a:endParaRPr/>
          </a:p>
        </p:txBody>
      </p:sp>
      <p:sp>
        <p:nvSpPr>
          <p:cNvPr id="86" name="Google Shape;86;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700">
                <a:solidFill>
                  <a:srgbClr val="333333"/>
                </a:solidFill>
              </a:rPr>
              <a:t>“Whether you believe it actually happened or not, the message of Purim is that people screw up, and life is unpredictable. It can be horrible. Even if we put our trust in God, who is not mentioned in the text, but works behind the scenes, we still have to do our part.”</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以斯帖記經文大綱</a:t>
            </a:r>
            <a:endParaRPr u="sng"/>
          </a:p>
        </p:txBody>
      </p:sp>
      <p:sp>
        <p:nvSpPr>
          <p:cNvPr id="92" name="Google Shape;92;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A	序言與背景 (第一章)</a:t>
            </a:r>
            <a:endParaRPr sz="2500"/>
          </a:p>
          <a:p>
            <a:pPr marL="0" lvl="0" indent="0" algn="l" rtl="0">
              <a:spcBef>
                <a:spcPts val="600"/>
              </a:spcBef>
              <a:spcAft>
                <a:spcPts val="0"/>
              </a:spcAft>
              <a:buClr>
                <a:schemeClr val="dk1"/>
              </a:buClr>
              <a:buSzPts val="1100"/>
              <a:buFont typeface="Arial"/>
              <a:buNone/>
            </a:pPr>
            <a:r>
              <a:rPr lang="en" sz="2500"/>
              <a:t>	B	王第一次的諭旨 (第二至三章)</a:t>
            </a:r>
            <a:endParaRPr sz="2500"/>
          </a:p>
          <a:p>
            <a:pPr marL="0" lvl="0" indent="0" algn="l" rtl="0">
              <a:spcBef>
                <a:spcPts val="600"/>
              </a:spcBef>
              <a:spcAft>
                <a:spcPts val="0"/>
              </a:spcAft>
              <a:buClr>
                <a:schemeClr val="dk1"/>
              </a:buClr>
              <a:buSzPts val="1100"/>
              <a:buFont typeface="Arial"/>
              <a:buNone/>
            </a:pPr>
            <a:r>
              <a:rPr lang="en" sz="2500"/>
              <a:t>		C	末底改與哈曼之間的衝突 (第四至五章)</a:t>
            </a:r>
            <a:endParaRPr sz="2500"/>
          </a:p>
          <a:p>
            <a:pPr marL="0" lvl="0" indent="0" algn="l" rtl="0">
              <a:spcBef>
                <a:spcPts val="600"/>
              </a:spcBef>
              <a:spcAft>
                <a:spcPts val="0"/>
              </a:spcAft>
              <a:buClr>
                <a:schemeClr val="dk1"/>
              </a:buClr>
              <a:buSzPts val="1100"/>
              <a:buFont typeface="Arial"/>
              <a:buNone/>
            </a:pPr>
            <a:r>
              <a:rPr lang="en" sz="2500"/>
              <a:t>			那一夜，王睡不着覺 (六1)</a:t>
            </a:r>
            <a:endParaRPr sz="2500"/>
          </a:p>
          <a:p>
            <a:pPr marL="0" lvl="0" indent="0" algn="l" rtl="0">
              <a:spcBef>
                <a:spcPts val="600"/>
              </a:spcBef>
              <a:spcAft>
                <a:spcPts val="0"/>
              </a:spcAft>
              <a:buClr>
                <a:schemeClr val="dk1"/>
              </a:buClr>
              <a:buSzPts val="1100"/>
              <a:buFont typeface="Arial"/>
              <a:buNone/>
            </a:pPr>
            <a:r>
              <a:rPr lang="en" sz="2500"/>
              <a:t>		C’	末底改勝過哈曼 (第六至七章)</a:t>
            </a:r>
            <a:endParaRPr sz="2500"/>
          </a:p>
          <a:p>
            <a:pPr marL="0" lvl="0" indent="0" algn="l" rtl="0">
              <a:spcBef>
                <a:spcPts val="600"/>
              </a:spcBef>
              <a:spcAft>
                <a:spcPts val="0"/>
              </a:spcAft>
              <a:buClr>
                <a:schemeClr val="dk1"/>
              </a:buClr>
              <a:buSzPts val="1100"/>
              <a:buFont typeface="Arial"/>
              <a:buNone/>
            </a:pPr>
            <a:r>
              <a:rPr lang="en" sz="2500"/>
              <a:t>	B’	王的第二次的諭旨 (第八至九章)</a:t>
            </a:r>
            <a:endParaRPr sz="2500"/>
          </a:p>
          <a:p>
            <a:pPr marL="0" lvl="0" indent="0" algn="l" rtl="0">
              <a:spcBef>
                <a:spcPts val="600"/>
              </a:spcBef>
              <a:spcAft>
                <a:spcPts val="0"/>
              </a:spcAft>
              <a:buClr>
                <a:schemeClr val="dk1"/>
              </a:buClr>
              <a:buSzPts val="1100"/>
              <a:buFont typeface="Arial"/>
              <a:buNone/>
            </a:pPr>
            <a:r>
              <a:rPr lang="en" sz="2500"/>
              <a:t>A’	結語 (第十章)</a:t>
            </a:r>
            <a:endParaRPr sz="2500"/>
          </a:p>
          <a:p>
            <a:pPr marL="0" lvl="0" indent="0" algn="l" rtl="0">
              <a:spcBef>
                <a:spcPts val="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以斯帖記的猶太人</a:t>
            </a:r>
            <a:endParaRPr/>
          </a:p>
        </p:txBody>
      </p:sp>
      <p:sp>
        <p:nvSpPr>
          <p:cNvPr id="98" name="Google Shape;98;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以斯帖記的故事發生在公元前483年，即尼布甲尼撒王擄走猶大人後的第103年（參王下25:1-21），所羅巴伯率領首批被擄者返回耶路撒冷後的第54年（參拉1:1-2:70），亦是以斯拉率領第二批被擄者回歸耶路撒冷之前的25年（參拉7:1-10）。</a:t>
            </a:r>
            <a:endParaRPr/>
          </a:p>
          <a:p>
            <a:pPr marL="457200" lvl="0" indent="-342900" algn="l" rtl="0">
              <a:spcBef>
                <a:spcPts val="0"/>
              </a:spcBef>
              <a:spcAft>
                <a:spcPts val="0"/>
              </a:spcAft>
              <a:buSzPts val="1800"/>
              <a:buChar char="●"/>
            </a:pPr>
            <a:r>
              <a:rPr lang="en"/>
              <a:t>不是每一個人都選擇跟隨所羅巴伯／以斯拉／尼希米回到耶路撒冷，那麼他們的生活又是怎樣？</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研讀以斯帖記的兩個要點</a:t>
            </a:r>
            <a:endParaRPr/>
          </a:p>
        </p:txBody>
      </p:sp>
      <p:sp>
        <p:nvSpPr>
          <p:cNvPr id="104" name="Google Shape;104;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「定例」Edict</a:t>
            </a:r>
            <a:endParaRPr/>
          </a:p>
          <a:p>
            <a:pPr marL="914400" lvl="1" indent="-342900" algn="l" rtl="0">
              <a:spcBef>
                <a:spcPts val="0"/>
              </a:spcBef>
              <a:spcAft>
                <a:spcPts val="0"/>
              </a:spcAft>
              <a:buSzPts val="1800"/>
              <a:buAutoNum type="alphaLcPeriod"/>
            </a:pPr>
            <a:r>
              <a:rPr lang="en" sz="1800"/>
              <a:t>王命，法例 </a:t>
            </a:r>
            <a:r>
              <a:rPr lang="en"/>
              <a:t>a royal edict or statute:—commandment, commission, decree, law, manner.</a:t>
            </a:r>
            <a:endParaRPr/>
          </a:p>
          <a:p>
            <a:pPr marL="914400" lvl="1" indent="-317500" algn="l" rtl="0">
              <a:spcBef>
                <a:spcPts val="0"/>
              </a:spcBef>
              <a:spcAft>
                <a:spcPts val="0"/>
              </a:spcAft>
              <a:buSzPts val="1400"/>
              <a:buAutoNum type="alphaLcPeriod"/>
            </a:pPr>
            <a:r>
              <a:rPr lang="en"/>
              <a:t>1:8, 13, 15, 19; 2:8, 12; 3:8, 14, 15; 4:3, 8, 11, 16; 8:13, 14, 17; 9:1, 13, 14</a:t>
            </a:r>
            <a:endParaRPr/>
          </a:p>
          <a:p>
            <a:pPr marL="1371600" lvl="2" indent="-342900" algn="l" rtl="0">
              <a:spcBef>
                <a:spcPts val="0"/>
              </a:spcBef>
              <a:spcAft>
                <a:spcPts val="0"/>
              </a:spcAft>
              <a:buSzPts val="1800"/>
              <a:buAutoNum type="romanLcPeriod"/>
            </a:pPr>
            <a:r>
              <a:rPr lang="en" sz="1800"/>
              <a:t>波斯帝國的文化注重王的說話，一旦出口，就沒有更改的餘地。所有臣民只能夠跟隨，沒有商榷的餘地。</a:t>
            </a:r>
            <a:endParaRPr sz="1800"/>
          </a:p>
          <a:p>
            <a:pPr marL="457200" lvl="0" indent="-342900" algn="l" rtl="0">
              <a:spcBef>
                <a:spcPts val="0"/>
              </a:spcBef>
              <a:spcAft>
                <a:spcPts val="0"/>
              </a:spcAft>
              <a:buSzPts val="1800"/>
              <a:buAutoNum type="arabicPeriod"/>
            </a:pPr>
            <a:r>
              <a:rPr lang="en"/>
              <a:t>「不遵命」</a:t>
            </a:r>
            <a:endParaRPr/>
          </a:p>
          <a:p>
            <a:pPr marL="914400" lvl="1" indent="-342900" algn="l" rtl="0">
              <a:spcBef>
                <a:spcPts val="0"/>
              </a:spcBef>
              <a:spcAft>
                <a:spcPts val="0"/>
              </a:spcAft>
              <a:buSzPts val="1800"/>
              <a:buAutoNum type="alphaLcPeriod"/>
            </a:pPr>
            <a:r>
              <a:rPr lang="en" sz="1800"/>
              <a:t>瓦實提抗命 (1:15)</a:t>
            </a:r>
            <a:endParaRPr sz="1800"/>
          </a:p>
          <a:p>
            <a:pPr marL="914400" lvl="1" indent="-342900" algn="l" rtl="0">
              <a:spcBef>
                <a:spcPts val="0"/>
              </a:spcBef>
              <a:spcAft>
                <a:spcPts val="0"/>
              </a:spcAft>
              <a:buSzPts val="1800"/>
              <a:buAutoNum type="alphaLcPeriod"/>
            </a:pPr>
            <a:r>
              <a:rPr lang="en" sz="1800"/>
              <a:t>末底改違背命令（3:3）</a:t>
            </a:r>
            <a:endParaRPr sz="1800"/>
          </a:p>
          <a:p>
            <a:pPr marL="914400" lvl="1" indent="-342900" algn="l" rtl="0">
              <a:spcBef>
                <a:spcPts val="0"/>
              </a:spcBef>
              <a:spcAft>
                <a:spcPts val="0"/>
              </a:spcAft>
              <a:buSzPts val="1800"/>
              <a:buAutoNum type="alphaLcPeriod"/>
            </a:pPr>
            <a:r>
              <a:rPr lang="en" sz="1800"/>
              <a:t>以斯帖打破定例（5:1）</a:t>
            </a:r>
            <a:endParaRPr sz="1800"/>
          </a:p>
          <a:p>
            <a:pPr marL="914400" lvl="1" indent="-342900" algn="l" rtl="0">
              <a:spcBef>
                <a:spcPts val="0"/>
              </a:spcBef>
              <a:spcAft>
                <a:spcPts val="0"/>
              </a:spcAft>
              <a:buSzPts val="1800"/>
              <a:buAutoNum type="alphaLcPeriod"/>
            </a:pPr>
            <a:r>
              <a:rPr lang="en" sz="1800"/>
              <a:t>以斯帖再次打破定例（8:3）</a:t>
            </a:r>
            <a:endParaRPr sz="1800"/>
          </a:p>
          <a:p>
            <a:pPr marL="914400" lvl="1" indent="-342900" algn="l" rtl="0">
              <a:spcBef>
                <a:spcPts val="0"/>
              </a:spcBef>
              <a:spcAft>
                <a:spcPts val="0"/>
              </a:spcAft>
              <a:buSzPts val="1800"/>
              <a:buAutoNum type="alphaLcPeriod"/>
            </a:pPr>
            <a:r>
              <a:rPr lang="en" sz="1800"/>
              <a:t>仇敵的計劃被王的旨意打破（8:11）</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0" end="0"/>
                                            </p:txEl>
                                          </p:spTgt>
                                        </p:tgtEl>
                                        <p:attrNameLst>
                                          <p:attrName>style.visibility</p:attrName>
                                        </p:attrNameLst>
                                      </p:cBhvr>
                                      <p:to>
                                        <p:strVal val="visible"/>
                                      </p:to>
                                    </p:set>
                                    <p:animEffect transition="in" filter="fade">
                                      <p:cBhvr>
                                        <p:cTn id="12" dur="1000"/>
                                        <p:tgtEl>
                                          <p:spTgt spid="1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1" end="1"/>
                                            </p:txEl>
                                          </p:spTgt>
                                        </p:tgtEl>
                                        <p:attrNameLst>
                                          <p:attrName>style.visibility</p:attrName>
                                        </p:attrNameLst>
                                      </p:cBhvr>
                                      <p:to>
                                        <p:strVal val="visible"/>
                                      </p:to>
                                    </p:set>
                                    <p:animEffect transition="in" filter="fade">
                                      <p:cBhvr>
                                        <p:cTn id="17" dur="1000"/>
                                        <p:tgtEl>
                                          <p:spTgt spid="1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2" end="2"/>
                                            </p:txEl>
                                          </p:spTgt>
                                        </p:tgtEl>
                                        <p:attrNameLst>
                                          <p:attrName>style.visibility</p:attrName>
                                        </p:attrNameLst>
                                      </p:cBhvr>
                                      <p:to>
                                        <p:strVal val="visible"/>
                                      </p:to>
                                    </p:set>
                                    <p:animEffect transition="in" filter="fade">
                                      <p:cBhvr>
                                        <p:cTn id="22" dur="1000"/>
                                        <p:tgtEl>
                                          <p:spTgt spid="1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3" end="3"/>
                                            </p:txEl>
                                          </p:spTgt>
                                        </p:tgtEl>
                                        <p:attrNameLst>
                                          <p:attrName>style.visibility</p:attrName>
                                        </p:attrNameLst>
                                      </p:cBhvr>
                                      <p:to>
                                        <p:strVal val="visible"/>
                                      </p:to>
                                    </p:set>
                                    <p:animEffect transition="in" filter="fade">
                                      <p:cBhvr>
                                        <p:cTn id="27" dur="1000"/>
                                        <p:tgtEl>
                                          <p:spTgt spid="1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xEl>
                                              <p:pRg st="4" end="4"/>
                                            </p:txEl>
                                          </p:spTgt>
                                        </p:tgtEl>
                                        <p:attrNameLst>
                                          <p:attrName>style.visibility</p:attrName>
                                        </p:attrNameLst>
                                      </p:cBhvr>
                                      <p:to>
                                        <p:strVal val="visible"/>
                                      </p:to>
                                    </p:set>
                                    <p:animEffect transition="in" filter="fade">
                                      <p:cBhvr>
                                        <p:cTn id="32" dur="1000"/>
                                        <p:tgtEl>
                                          <p:spTgt spid="1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
                                            <p:txEl>
                                              <p:pRg st="5" end="5"/>
                                            </p:txEl>
                                          </p:spTgt>
                                        </p:tgtEl>
                                        <p:attrNameLst>
                                          <p:attrName>style.visibility</p:attrName>
                                        </p:attrNameLst>
                                      </p:cBhvr>
                                      <p:to>
                                        <p:strVal val="visible"/>
                                      </p:to>
                                    </p:set>
                                    <p:animEffect transition="in" filter="fade">
                                      <p:cBhvr>
                                        <p:cTn id="37" dur="1000"/>
                                        <p:tgtEl>
                                          <p:spTgt spid="10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
                                            <p:txEl>
                                              <p:pRg st="6" end="6"/>
                                            </p:txEl>
                                          </p:spTgt>
                                        </p:tgtEl>
                                        <p:attrNameLst>
                                          <p:attrName>style.visibility</p:attrName>
                                        </p:attrNameLst>
                                      </p:cBhvr>
                                      <p:to>
                                        <p:strVal val="visible"/>
                                      </p:to>
                                    </p:set>
                                    <p:animEffect transition="in" filter="fade">
                                      <p:cBhvr>
                                        <p:cTn id="42" dur="1000"/>
                                        <p:tgtEl>
                                          <p:spTgt spid="10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xEl>
                                              <p:pRg st="7" end="7"/>
                                            </p:txEl>
                                          </p:spTgt>
                                        </p:tgtEl>
                                        <p:attrNameLst>
                                          <p:attrName>style.visibility</p:attrName>
                                        </p:attrNameLst>
                                      </p:cBhvr>
                                      <p:to>
                                        <p:strVal val="visible"/>
                                      </p:to>
                                    </p:set>
                                    <p:animEffect transition="in" filter="fade">
                                      <p:cBhvr>
                                        <p:cTn id="47" dur="1000"/>
                                        <p:tgtEl>
                                          <p:spTgt spid="10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
                                            <p:txEl>
                                              <p:pRg st="8" end="8"/>
                                            </p:txEl>
                                          </p:spTgt>
                                        </p:tgtEl>
                                        <p:attrNameLst>
                                          <p:attrName>style.visibility</p:attrName>
                                        </p:attrNameLst>
                                      </p:cBhvr>
                                      <p:to>
                                        <p:strVal val="visible"/>
                                      </p:to>
                                    </p:set>
                                    <p:animEffect transition="in" filter="fade">
                                      <p:cBhvr>
                                        <p:cTn id="52" dur="1000"/>
                                        <p:tgtEl>
                                          <p:spTgt spid="10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
                                            <p:txEl>
                                              <p:pRg st="9" end="9"/>
                                            </p:txEl>
                                          </p:spTgt>
                                        </p:tgtEl>
                                        <p:attrNameLst>
                                          <p:attrName>style.visibility</p:attrName>
                                        </p:attrNameLst>
                                      </p:cBhvr>
                                      <p:to>
                                        <p:strVal val="visible"/>
                                      </p:to>
                                    </p:set>
                                    <p:animEffect transition="in" filter="fade">
                                      <p:cBhvr>
                                        <p:cTn id="57" dur="1000"/>
                                        <p:tgtEl>
                                          <p:spTgt spid="10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092563" y="8"/>
            <a:ext cx="6958857" cy="5143500"/>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On-screen Show (16:9)</PresentationFormat>
  <Paragraphs>61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Old Standard TT</vt:lpstr>
      <vt:lpstr>Times New Roman</vt:lpstr>
      <vt:lpstr>Arial</vt:lpstr>
      <vt:lpstr>Paperback</vt:lpstr>
      <vt:lpstr>以斯帖記研讀</vt:lpstr>
      <vt:lpstr>對你來說， 你最印象深刻的節日 是哪個？</vt:lpstr>
      <vt:lpstr>普珥日</vt:lpstr>
      <vt:lpstr>現代猶太人如何慶祝普珥日</vt:lpstr>
      <vt:lpstr>The Algemeiner</vt:lpstr>
      <vt:lpstr>以斯帖記經文大綱</vt:lpstr>
      <vt:lpstr>以斯帖記的猶太人</vt:lpstr>
      <vt:lpstr>研讀以斯帖記的兩個要點</vt:lpstr>
      <vt:lpstr>PowerPoint Presentation</vt:lpstr>
      <vt:lpstr>PowerPoint Presentation</vt:lpstr>
      <vt:lpstr>PowerPoint Presentation</vt:lpstr>
      <vt:lpstr>以斯帖記 1:5-8</vt:lpstr>
      <vt:lpstr>PowerPoint Presentation</vt:lpstr>
      <vt:lpstr>以斯帖記 1:13-15</vt:lpstr>
      <vt:lpstr>以斯帖記 1:16-20</vt:lpstr>
      <vt:lpstr>瓦實提的抗命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以斯帖記研讀</dc:title>
  <dc:creator>Brian</dc:creator>
  <cp:lastModifiedBy>Brian Kin Kap Wong</cp:lastModifiedBy>
  <cp:revision>1</cp:revision>
  <dcterms:modified xsi:type="dcterms:W3CDTF">2020-06-09T15:04:12Z</dcterms:modified>
</cp:coreProperties>
</file>