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Merriweather" panose="020B0604020202020204" charset="0"/>
      <p:regular r:id="rId25"/>
      <p:bold r:id="rId26"/>
      <p:italic r:id="rId27"/>
      <p:boldItalic r:id="rId28"/>
    </p:embeddedFont>
    <p:embeddedFont>
      <p:font typeface="Proxima Nova" panose="020B0604020202020204" charset="0"/>
      <p:regular r:id="rId29"/>
      <p:bold r:id="rId30"/>
      <p:italic r:id="rId31"/>
      <p:boldItalic r:id="rId32"/>
    </p:embeddedFont>
    <p:embeddedFont>
      <p:font typeface="Roboto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4E2FF08-A5A5-4E4C-98D5-977CAC8FE6B5}">
  <a:tblStyle styleId="{E4E2FF08-A5A5-4E4C-98D5-977CAC8FE6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67808363d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67808363d_2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dc5dd4b2b_3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dc5dd4b2b_3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67808363d_3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67808363d_3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67808363d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67808363d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c7233e061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c7233e061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67808363d_3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67808363d_3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c7233e0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c7233e0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c7233e061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c7233e061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867808363d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867808363d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867808363d_4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867808363d_4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67808363d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67808363d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67808363d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867808363d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67808363d_4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67808363d_4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867808363d_4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867808363d_4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67808363d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67808363d_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6780836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6780836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c7233e061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c7233e061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67808363d_3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67808363d_3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dc5dd4b2b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dc5dd4b2b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dc5dd4b2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dc5dd4b2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dc5dd4b2b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dc5dd4b2b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bcyn5CCOb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以斯帖記研讀：復仇背後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Book of Esther 8:9-9:14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你認為末底改頒佈這條法例合理嗎？</a:t>
            </a:r>
            <a:endParaRPr sz="2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如果你是末底改，你會嘗試改變中間的內容嗎？</a:t>
            </a:r>
            <a:endParaRPr sz="29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311700" y="300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以斯帖記 8:15-16</a:t>
            </a:r>
            <a:endParaRPr sz="2500"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311700" y="796700"/>
            <a:ext cx="8520600" cy="12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15 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末 底 改 穿 著 藍 色 白 色 的 朝 服 ， 頭 戴 大 金 冠 冕 ， 又 穿 紫 色 細 麻 布 的 外 袍 ， 從 王 面 前 出 來 ； 書 珊 城 的 人 民 都 歡 呼 快 樂 。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16 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猶 大 人 </a:t>
            </a:r>
            <a:r>
              <a:rPr lang="en">
                <a:solidFill>
                  <a:srgbClr val="000000"/>
                </a:solidFill>
                <a:highlight>
                  <a:srgbClr val="D9D2E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有 光 榮 ， 歡 喜 快 樂 而 得 尊 貴 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>
            <a:off x="311700" y="2063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以斯帖記 4:1-3</a:t>
            </a:r>
            <a:endParaRPr sz="2500"/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1"/>
          </p:nvPr>
        </p:nvSpPr>
        <p:spPr>
          <a:xfrm>
            <a:off x="311700" y="2560100"/>
            <a:ext cx="8520600" cy="17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末 底 改 知 道 所 做 的 這 一 切 事 ， 就 撕 裂 衣 服 ， 穿 麻 衣 ， 蒙 灰 塵 ， 在 城 中 行 走 ， 痛 哭 哀 號 。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到 了 朝 門 前 停 住 腳 步 ， 因 為 穿 麻 衣 的 不 可 進 朝 門 。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王 的 諭 旨 所 到 的 各 省 各 處 ， 猶 大 人 大 大 悲 哀 ， 禁 食 哭 泣 哀 號 ， 穿 麻 衣 躺 在 灰 中 的 甚 多 。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311700" y="275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光榮，歡喜快樂，得尊貴的背後......</a:t>
            </a:r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1"/>
          </p:nvPr>
        </p:nvSpPr>
        <p:spPr>
          <a:xfrm>
            <a:off x="311700" y="848200"/>
            <a:ext cx="8520600" cy="40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詩篇 137 </a:t>
            </a: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我 們 曾 在 巴 比 倫 的 河 邊 坐 下 ， 一 追 想 錫 安 就 哭 了 。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我 們 把 琴 掛 在 那 裡 的 柳 樹 上 ；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因 為 在 那 裡 ， 擄 掠 我 們 的 要 我 們 唱 歌 ， 搶 奪 我 們 的 要 我 們 作 樂 ， 說 ： 給 我 們 唱 一 首 錫 安 歌 罷 ！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 </a:t>
            </a: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我 們 怎 能 在 外 邦 唱 耶 和 華 的 歌 呢 ？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5 </a:t>
            </a: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耶 路 撒 冷 啊 ， 我 若 忘 記 你 ， 情 願 我 的 右 手 忘 記 技 巧 ！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6 </a:t>
            </a: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我 若 不 記 念 你 ， 若 不 看 耶 路 撒 冷 過 於 我 所 最 喜 樂 的 ， 情 願 我 的 舌 頭 貼 於 上 膛 ！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7 </a:t>
            </a: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耶 路 撒 冷 遭 難 的 日 子 ， 以 東 人 說 ： 拆 毀 ！ 拆 毀 ！ 直 拆 到 根 基 ！ 耶 和 華 啊 ， 求 你 記 念 這 仇 ！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8 </a:t>
            </a: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將 要 被 滅 的 巴 比 倫 城 啊 （ 城 ： 原 文 是 女 子 ） ， 報 復 你 像 你 待 我 們 的 ， 那 人 便 為 有 福 ！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9 </a:t>
            </a: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拿 你 的 嬰 孩 摔 在 磐 石 上 的 ， 那 人 便 為 有 福 ！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 </a:t>
            </a:r>
            <a:r>
              <a:rPr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親 愛 的 弟 兄 ， 不 要 自 己 伸 冤 ， 寧 可 讓 步 ， 聽 憑 主 怒 （ 或 作 ： 讓 人 發 怒 ） ； 因 為 經 上 記 著 ： 主 說 ： 伸 冤 在 我 ； 我 必 報 應 。</a:t>
            </a:r>
            <a:endParaRPr sz="5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510450" y="3159025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羅馬書 12:19</a:t>
            </a:r>
            <a:endParaRPr sz="54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>
            <a:off x="311700" y="11438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00"/>
                </a:solidFill>
                <a:highlight>
                  <a:srgbClr val="FFFFFF"/>
                </a:highlight>
              </a:rPr>
              <a:t>17 </a:t>
            </a:r>
            <a:r>
              <a:rPr lang="en" sz="2500" b="0">
                <a:solidFill>
                  <a:srgbClr val="000000"/>
                </a:solidFill>
                <a:highlight>
                  <a:srgbClr val="FFFFFF"/>
                </a:highlight>
              </a:rPr>
              <a:t>王 的 諭 旨 所 到 的 各 省 各 城 ， 猶 大 人 都 歡 喜 快 樂 ， 設 擺 筵 宴 ， 以 那 日 為 吉 日 。 那 國 的 人 民 ， 有 許 多 因 懼 </a:t>
            </a:r>
            <a:r>
              <a:rPr lang="en" sz="2500" b="0">
                <a:solidFill>
                  <a:srgbClr val="000000"/>
                </a:solidFill>
              </a:rPr>
              <a:t>怕 猶 大 人 ， 就 入 了 猶 大 籍 。</a:t>
            </a:r>
            <a:endParaRPr sz="2500"/>
          </a:p>
        </p:txBody>
      </p:sp>
      <p:sp>
        <p:nvSpPr>
          <p:cNvPr id="155" name="Google Shape;155;p26"/>
          <p:cNvSpPr txBox="1">
            <a:spLocks noGrp="1"/>
          </p:cNvSpPr>
          <p:nvPr>
            <p:ph type="body" idx="1"/>
          </p:nvPr>
        </p:nvSpPr>
        <p:spPr>
          <a:xfrm>
            <a:off x="311700" y="3402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以斯帖記 8:17</a:t>
            </a:r>
            <a:endParaRPr sz="2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>
            <a:spLocks noGrp="1"/>
          </p:cNvSpPr>
          <p:nvPr>
            <p:ph type="title"/>
          </p:nvPr>
        </p:nvSpPr>
        <p:spPr>
          <a:xfrm>
            <a:off x="510450" y="1204700"/>
            <a:ext cx="8123100" cy="16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到底波斯帝國的人為何會懼怕？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>
            <a:off x="510450" y="2955575"/>
            <a:ext cx="8123100" cy="11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懼怕－不單與敬畏上帝有關與災難有關，並且與軍事力量有關。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28"/>
          <p:cNvGrpSpPr/>
          <p:nvPr/>
        </p:nvGrpSpPr>
        <p:grpSpPr>
          <a:xfrm>
            <a:off x="2308540" y="561493"/>
            <a:ext cx="4371615" cy="4265246"/>
            <a:chOff x="2820225" y="891450"/>
            <a:chExt cx="3175200" cy="3175200"/>
          </a:xfrm>
        </p:grpSpPr>
        <p:sp>
          <p:nvSpPr>
            <p:cNvPr id="167" name="Google Shape;167;p28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name="adj1" fmla="val 5399801"/>
                <a:gd name="adj2" fmla="val 3012680"/>
                <a:gd name="adj3" fmla="val 6939"/>
              </a:avLst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8"/>
            <p:cNvSpPr/>
            <p:nvPr/>
          </p:nvSpPr>
          <p:spPr>
            <a:xfrm rot="10800000">
              <a:off x="3175023" y="1179900"/>
              <a:ext cx="450600" cy="450600"/>
            </a:xfrm>
            <a:prstGeom prst="rtTriangle">
              <a:avLst/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28"/>
          <p:cNvGrpSpPr/>
          <p:nvPr/>
        </p:nvGrpSpPr>
        <p:grpSpPr>
          <a:xfrm>
            <a:off x="5489155" y="2618388"/>
            <a:ext cx="1834311" cy="1228717"/>
            <a:chOff x="5130375" y="2422675"/>
            <a:chExt cx="1332300" cy="914700"/>
          </a:xfrm>
        </p:grpSpPr>
        <p:sp>
          <p:nvSpPr>
            <p:cNvPr id="170" name="Google Shape;170;p28"/>
            <p:cNvSpPr/>
            <p:nvPr/>
          </p:nvSpPr>
          <p:spPr>
            <a:xfrm>
              <a:off x="5130375" y="2707675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Vestibulum congue tempus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1" name="Google Shape;171;p28"/>
            <p:cNvSpPr/>
            <p:nvPr/>
          </p:nvSpPr>
          <p:spPr>
            <a:xfrm>
              <a:off x="5130375" y="2422675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ipsum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172" name="Google Shape;172;p28"/>
          <p:cNvGrpSpPr/>
          <p:nvPr/>
        </p:nvGrpSpPr>
        <p:grpSpPr>
          <a:xfrm>
            <a:off x="3654844" y="316744"/>
            <a:ext cx="1834311" cy="1228717"/>
            <a:chOff x="3798075" y="709250"/>
            <a:chExt cx="1332300" cy="914700"/>
          </a:xfrm>
        </p:grpSpPr>
        <p:sp>
          <p:nvSpPr>
            <p:cNvPr id="173" name="Google Shape;173;p28"/>
            <p:cNvSpPr/>
            <p:nvPr/>
          </p:nvSpPr>
          <p:spPr>
            <a:xfrm>
              <a:off x="3798075" y="994250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Vestibulum congue tempus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4" name="Google Shape;174;p28"/>
            <p:cNvSpPr/>
            <p:nvPr/>
          </p:nvSpPr>
          <p:spPr>
            <a:xfrm>
              <a:off x="3798075" y="709250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ipsum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175" name="Google Shape;175;p28"/>
          <p:cNvGrpSpPr/>
          <p:nvPr/>
        </p:nvGrpSpPr>
        <p:grpSpPr>
          <a:xfrm>
            <a:off x="1820534" y="2618388"/>
            <a:ext cx="1834311" cy="1228717"/>
            <a:chOff x="2465775" y="2422675"/>
            <a:chExt cx="1332300" cy="914700"/>
          </a:xfrm>
        </p:grpSpPr>
        <p:sp>
          <p:nvSpPr>
            <p:cNvPr id="176" name="Google Shape;176;p28"/>
            <p:cNvSpPr/>
            <p:nvPr/>
          </p:nvSpPr>
          <p:spPr>
            <a:xfrm>
              <a:off x="2465775" y="2707675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Vestibulum congue tempus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7" name="Google Shape;177;p28"/>
            <p:cNvSpPr/>
            <p:nvPr/>
          </p:nvSpPr>
          <p:spPr>
            <a:xfrm>
              <a:off x="2465775" y="2422675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ipsum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178" name="Google Shape;178;p28"/>
          <p:cNvGrpSpPr/>
          <p:nvPr/>
        </p:nvGrpSpPr>
        <p:grpSpPr>
          <a:xfrm>
            <a:off x="2308540" y="561493"/>
            <a:ext cx="4371615" cy="4265246"/>
            <a:chOff x="2820225" y="891450"/>
            <a:chExt cx="3175200" cy="3175200"/>
          </a:xfrm>
        </p:grpSpPr>
        <p:sp>
          <p:nvSpPr>
            <p:cNvPr id="179" name="Google Shape;179;p28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name="adj1" fmla="val 5399801"/>
                <a:gd name="adj2" fmla="val 3012680"/>
                <a:gd name="adj3" fmla="val 6939"/>
              </a:avLst>
            </a:prstGeom>
            <a:solidFill>
              <a:srgbClr val="D686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8"/>
            <p:cNvSpPr/>
            <p:nvPr/>
          </p:nvSpPr>
          <p:spPr>
            <a:xfrm rot="10800000">
              <a:off x="3175023" y="1179900"/>
              <a:ext cx="450600" cy="450600"/>
            </a:xfrm>
            <a:prstGeom prst="rtTriangle">
              <a:avLst/>
            </a:prstGeom>
            <a:solidFill>
              <a:srgbClr val="D686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181;p28"/>
          <p:cNvGrpSpPr/>
          <p:nvPr/>
        </p:nvGrpSpPr>
        <p:grpSpPr>
          <a:xfrm>
            <a:off x="5489155" y="2618388"/>
            <a:ext cx="1834311" cy="1228717"/>
            <a:chOff x="5130375" y="2422675"/>
            <a:chExt cx="1332300" cy="914700"/>
          </a:xfrm>
        </p:grpSpPr>
        <p:sp>
          <p:nvSpPr>
            <p:cNvPr id="182" name="Google Shape;182;p28"/>
            <p:cNvSpPr/>
            <p:nvPr/>
          </p:nvSpPr>
          <p:spPr>
            <a:xfrm>
              <a:off x="5130375" y="2707675"/>
              <a:ext cx="1332300" cy="629700"/>
            </a:xfrm>
            <a:prstGeom prst="rect">
              <a:avLst/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希望境況得到翻轉，情緒得到抒發，得到伸張</a:t>
              </a:r>
              <a:endParaRPr sz="2100">
                <a:solidFill>
                  <a:srgbClr val="FFFFFF"/>
                </a:solidFill>
              </a:endParaRPr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5130375" y="2422675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551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復仇</a:t>
              </a:r>
              <a:endParaRPr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84" name="Google Shape;184;p28"/>
          <p:cNvGrpSpPr/>
          <p:nvPr/>
        </p:nvGrpSpPr>
        <p:grpSpPr>
          <a:xfrm>
            <a:off x="3654844" y="316744"/>
            <a:ext cx="1834311" cy="1228717"/>
            <a:chOff x="3798075" y="709250"/>
            <a:chExt cx="1332300" cy="914700"/>
          </a:xfrm>
        </p:grpSpPr>
        <p:sp>
          <p:nvSpPr>
            <p:cNvPr id="185" name="Google Shape;185;p28"/>
            <p:cNvSpPr/>
            <p:nvPr/>
          </p:nvSpPr>
          <p:spPr>
            <a:xfrm>
              <a:off x="3798075" y="994250"/>
              <a:ext cx="1332300" cy="629700"/>
            </a:xfrm>
            <a:prstGeom prst="rect">
              <a:avLst/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因著過往的經歷及境況</a:t>
              </a:r>
              <a:endParaRPr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3798075" y="709250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551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恐懼</a:t>
              </a:r>
              <a:endParaRPr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87" name="Google Shape;187;p28"/>
          <p:cNvGrpSpPr/>
          <p:nvPr/>
        </p:nvGrpSpPr>
        <p:grpSpPr>
          <a:xfrm>
            <a:off x="1820534" y="2618388"/>
            <a:ext cx="1834311" cy="1228717"/>
            <a:chOff x="2465775" y="2422675"/>
            <a:chExt cx="1332300" cy="914700"/>
          </a:xfrm>
        </p:grpSpPr>
        <p:sp>
          <p:nvSpPr>
            <p:cNvPr id="188" name="Google Shape;188;p28"/>
            <p:cNvSpPr/>
            <p:nvPr/>
          </p:nvSpPr>
          <p:spPr>
            <a:xfrm>
              <a:off x="2465775" y="2707675"/>
              <a:ext cx="1332300" cy="629700"/>
            </a:xfrm>
            <a:prstGeom prst="rect">
              <a:avLst/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問題得到解決，得到滿足及快樂</a:t>
              </a:r>
              <a:endParaRPr sz="2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2465775" y="2422675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551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光榮</a:t>
              </a:r>
              <a:endParaRPr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>
            <a:spLocks noGrp="1"/>
          </p:cNvSpPr>
          <p:nvPr>
            <p:ph type="title"/>
          </p:nvPr>
        </p:nvSpPr>
        <p:spPr>
          <a:xfrm>
            <a:off x="311700" y="11438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1 </a:t>
            </a:r>
            <a:r>
              <a:rPr lang="en" sz="2400" b="0">
                <a:solidFill>
                  <a:srgbClr val="000000"/>
                </a:solidFill>
              </a:rPr>
              <a:t>十 二 月 ， 乃 亞 達 月 十 三 日 ， 王 的 諭 旨 將 要 舉 行 ， 就 是 猶 大 人 的 仇 敵 盼 望 轄 制 他 們 的 日 子 ， 猶 大 人 反 倒 轄 制 恨 他 們 的 人 。</a:t>
            </a:r>
            <a:r>
              <a:rPr lang="en" sz="2400">
                <a:solidFill>
                  <a:srgbClr val="000000"/>
                </a:solidFill>
              </a:rPr>
              <a:t>2 </a:t>
            </a:r>
            <a:r>
              <a:rPr lang="en" sz="2400" b="0">
                <a:solidFill>
                  <a:srgbClr val="000000"/>
                </a:solidFill>
              </a:rPr>
              <a:t>猶 大 人 在 亞 哈 隨 魯 王 各 省 的 城 裡 聚 集 ， 下 手 擊 殺 那 要 害 他 們 的 人 。 無 人 能 敵 擋 他 們 ， 因 為 各 族 都 懼 怕 他 們 。</a:t>
            </a:r>
            <a:r>
              <a:rPr lang="en" sz="2400">
                <a:solidFill>
                  <a:srgbClr val="000000"/>
                </a:solidFill>
              </a:rPr>
              <a:t>3 </a:t>
            </a:r>
            <a:r>
              <a:rPr lang="en" sz="2400" b="0">
                <a:solidFill>
                  <a:srgbClr val="000000"/>
                </a:solidFill>
              </a:rPr>
              <a:t>各 省 的 首 領 、 總 督 、 省 長 ， 和 辦 理 王 事 的 人 ， 因 懼 怕 末 底 改 ， 就 都 幫 助 猶 大 人 。</a:t>
            </a:r>
            <a:endParaRPr sz="2500"/>
          </a:p>
        </p:txBody>
      </p:sp>
      <p:sp>
        <p:nvSpPr>
          <p:cNvPr id="195" name="Google Shape;195;p29"/>
          <p:cNvSpPr txBox="1">
            <a:spLocks noGrp="1"/>
          </p:cNvSpPr>
          <p:nvPr>
            <p:ph type="body" idx="1"/>
          </p:nvPr>
        </p:nvSpPr>
        <p:spPr>
          <a:xfrm>
            <a:off x="311700" y="3547125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以斯帖記 9:1-3</a:t>
            </a:r>
            <a:endParaRPr sz="2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3512" y="-8312"/>
            <a:ext cx="6676974" cy="500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0"/>
          <p:cNvSpPr txBox="1">
            <a:spLocks noGrp="1"/>
          </p:cNvSpPr>
          <p:nvPr>
            <p:ph type="title"/>
          </p:nvPr>
        </p:nvSpPr>
        <p:spPr>
          <a:xfrm>
            <a:off x="311700" y="238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highlight>
                  <a:schemeClr val="lt2"/>
                </a:highlight>
              </a:rPr>
              <a:t>外邦人的恐懼</a:t>
            </a:r>
            <a:endParaRPr sz="3500">
              <a:highlight>
                <a:schemeClr val="lt2"/>
              </a:highlight>
            </a:endParaRPr>
          </a:p>
        </p:txBody>
      </p:sp>
      <p:sp>
        <p:nvSpPr>
          <p:cNvPr id="202" name="Google Shape;202;p30"/>
          <p:cNvSpPr/>
          <p:nvPr/>
        </p:nvSpPr>
        <p:spPr>
          <a:xfrm>
            <a:off x="311700" y="1634325"/>
            <a:ext cx="2441100" cy="848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0"/>
          <p:cNvSpPr txBox="1"/>
          <p:nvPr/>
        </p:nvSpPr>
        <p:spPr>
          <a:xfrm>
            <a:off x="455125" y="1626750"/>
            <a:ext cx="2172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渴望對世局的轄制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4" name="Google Shape;204;p30"/>
          <p:cNvSpPr/>
          <p:nvPr/>
        </p:nvSpPr>
        <p:spPr>
          <a:xfrm>
            <a:off x="4716800" y="2019750"/>
            <a:ext cx="2565300" cy="951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0"/>
          <p:cNvSpPr txBox="1"/>
          <p:nvPr/>
        </p:nvSpPr>
        <p:spPr>
          <a:xfrm>
            <a:off x="4903000" y="2061200"/>
            <a:ext cx="2316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Proxima Nova"/>
                <a:ea typeface="Proxima Nova"/>
                <a:cs typeface="Proxima Nova"/>
                <a:sym typeface="Proxima Nova"/>
              </a:rPr>
              <a:t>猶大人無人能抵擋的力量？</a:t>
            </a:r>
            <a:endParaRPr sz="2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6" name="Google Shape;206;p30"/>
          <p:cNvSpPr/>
          <p:nvPr/>
        </p:nvSpPr>
        <p:spPr>
          <a:xfrm>
            <a:off x="951650" y="3254525"/>
            <a:ext cx="2006700" cy="951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0"/>
          <p:cNvSpPr txBox="1"/>
          <p:nvPr/>
        </p:nvSpPr>
        <p:spPr>
          <a:xfrm>
            <a:off x="1096450" y="3267625"/>
            <a:ext cx="200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Proxima Nova"/>
                <a:ea typeface="Proxima Nova"/>
                <a:cs typeface="Proxima Nova"/>
                <a:sym typeface="Proxima Nova"/>
              </a:rPr>
              <a:t>懼怕，憂心時刻縈繞</a:t>
            </a:r>
            <a:endParaRPr sz="2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8" name="Google Shape;208;p30"/>
          <p:cNvSpPr/>
          <p:nvPr/>
        </p:nvSpPr>
        <p:spPr>
          <a:xfrm>
            <a:off x="3972050" y="3682425"/>
            <a:ext cx="3206700" cy="1013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0"/>
          <p:cNvSpPr txBox="1"/>
          <p:nvPr/>
        </p:nvSpPr>
        <p:spPr>
          <a:xfrm>
            <a:off x="4158200" y="3884250"/>
            <a:ext cx="28344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Proxima Nova"/>
                <a:ea typeface="Proxima Nova"/>
                <a:cs typeface="Proxima Nova"/>
                <a:sym typeface="Proxima Nova"/>
              </a:rPr>
              <a:t>從恐懼走進敬畏</a:t>
            </a:r>
            <a:endParaRPr sz="29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恐懼 ，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是因為環境，勢力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敬畏 ，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是因為知道神在掌管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為何一個人會產生仇恨的情緒？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什麼時候你會對一個人產生仇恨？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>
            <a:spLocks noGrp="1"/>
          </p:cNvSpPr>
          <p:nvPr>
            <p:ph type="title"/>
          </p:nvPr>
        </p:nvSpPr>
        <p:spPr>
          <a:xfrm>
            <a:off x="311700" y="152400"/>
            <a:ext cx="51084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Kill A Mockingbird, Harper Lee</a:t>
            </a:r>
            <a:endParaRPr/>
          </a:p>
        </p:txBody>
      </p:sp>
      <p:sp>
        <p:nvSpPr>
          <p:cNvPr id="220" name="Google Shape;220;p32"/>
          <p:cNvSpPr txBox="1">
            <a:spLocks noGrp="1"/>
          </p:cNvSpPr>
          <p:nvPr>
            <p:ph type="body" idx="1"/>
          </p:nvPr>
        </p:nvSpPr>
        <p:spPr>
          <a:xfrm>
            <a:off x="311700" y="982050"/>
            <a:ext cx="5481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81818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“Sometimes the Bible in the hand of one man is worse than a whisky bottle in the hand of (another)... There are just some kind of men who - who're so busy worrying about the next world they've never learned to live in this one, and you can look down the street and see the results.”</a:t>
            </a:r>
            <a:endParaRPr sz="1500">
              <a:solidFill>
                <a:srgbClr val="181818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rgbClr val="181818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有時候，一個手持聖經的男人比一個手持酒瓶的人還要不堪，因為他們都忙於擔憂來世的事，而從來沒有學習怎樣活在現今的世界。你只要看看街上的境況就能夠了解這個結果......</a:t>
            </a:r>
            <a:endParaRPr sz="2200">
              <a:solidFill>
                <a:srgbClr val="181818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21" name="Google Shape;22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9075" y="152400"/>
            <a:ext cx="254031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面對仇恨，面對被仇恨籠罩的人......</a:t>
            </a:r>
            <a:endParaRPr sz="4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4" descr="「敬拜者使團」最新詩歌及音樂教學盡在YouTube Channel﹗&#10;➡訂閱頻道： http://bit.ly/2aeNFCT&#10;&#10; ⭐守望香港 — 全新「同心唱」歌詞版領唱詩歌系列⭐&#10;除了創作為香港守望禱告的詩歌，我們特別製作了一系列專為領唱使用的「歌詞版」詩歌影片，以簡潔平實的樂器和領唱方式，讓弟兄姊妹在任何時間、地點，都可以很方便地與肢體一起敬拜，在疫情之中與神相連！&#10;➡立即前往：http://bit.ly/32okjNm&#10;—————————————————————&#10;&#10;參考經文：太5:38-48&#10;&#10;38 「你們聽見有話說：『以眼還眼，以牙還牙。』 &#10;39 只是我告訴你們：不要與惡人作對。有人打你的右臉，連左臉也轉過來由他打； &#10;40 有人想要告你，要拿你的裏衣，連外衣也由他拿去； &#10;41 有人強逼你走一里路，你就同他走二里； &#10;42 有求你的，就給他；有向你借貸的，不可推辭。&#10;43 「你們聽見有話說：『當愛你的鄰舍，恨你的仇敵。』 &#10;44 只是我告訴你們：要愛你們的仇敵，為那逼迫你們的禱告。 &#10;45 這樣，就可以作你們天父的兒子，因為他叫日頭照好人，也照歹人；降雨給義人，也給不義的人。&#10;46 「你們若單愛那愛你們的人，有甚麼賞賜呢？就是稅吏不也是這樣行嗎？ &#10;47 你們若單請你弟兄的安，比人有甚麼長處呢？就是外邦人不也是這樣行嗎？&#10;48 「所以你們要完全，像你們的天父完全一樣。」&#10;&#10;—————————————————————&#10;&#10;《愛仇敵》 (太五)&#10;曲、詞：馬啟邦    編曲：高寶強&#10;Copyright © 2017 One Circle Limited&#10;&#10;|D - C6 - |Bm7 - - - |&#10;就算打了我的臉&#10;|G - A - |D - - - |&#10;為愛　我放下我自尊&#10;|D - C6 - |G/B - G#ø7 - |&#10;若再有求　我不推辭&#10;|G - A - |D - - - |&#10;為愛　我敏銳他的需要&#10;&#10;|D - C6 - |Bm7 - - - |&#10;就算分去我所擁有&#10;|G - A - |D - - - |&#10;為愛　獻上再多　我甘願&#10;|D - C6 - |G/B - G#ø7 - |&#10;若再逼我同行　我雙倍奉獻&#10;|G - A - |D - - - |&#10;為愛　放棄自由　我不計路遠&#10;&#10;|Bm - Bbdim - |D/A - G#ø7 - |&#10;愛仇敵　像主完全&#10;|G - A - |D - F# - |&#10;陽光不會偏愛&#10;|Bm - Bbdim - |D/A - G#ø7 - |&#10;愛仇敵　如主深愛我&#10;|G - - - |Em7 - - - | A - - - |&#10;降雨給義人　也讓雨灑給我&#10;&#10;|D - A - |Bm - - - |&#10;讓我陪他走兩里路&#10;|G - D/F# - |C/E - G/A - |&#10;為那逼迫我的人禱告&#10;|D - A - |Bm - - - |&#10;以愛和恕這十架記號&#10;|G - G/A - |D - - - |&#10;念我主赦免恩情不老&#10;&#10;|D - A - |Bm - - - |&#10;以眼還眼這冰冷國度&#10;|G - D/F# - |C/E - G/A - |&#10;讓千古生靈遺憾終老&#10;|D - A - |Bm - - - |&#10;以愛和恕這十架記號&#10;|G - G/A - |D - - - |&#10;作我一生靠主愛的宣告&#10;&#10;&#10;⭐COMING UP推介 / 敬拜隊資源 ：&#10;&#10;1）【歌詞PPT】立即下載：http://bit.ly/2JXKvoM&#10;&#10;2）【選歌 - 為香港守望Playlist】&#10;在這疫情肆虐的日子，我們希望藉著一些使團的創作，回應世情的詩歌，與各位一同為城市禱告，願神憐憫這城，也看顧保守全球受苦的人﹗&#10;➡立即前往： http://bit.ly/2J00LqA&#10;&#10;3）【最新專輯】 &#10;《HEART》CD和「25周年精選詩歌合訂本」現正熱賣中，歡迎到eshop選購&#10; ➡立即前往：http://bit.ly/twseshop&#10;&#10;4）【敬拜資源 - TWS音樂教室】 YouTube分享敬拜隊心得！ http://bit.ly/2U0oM82&#10;&#10;5）【500人「2020同心詩班」大招募】 &#10;誠邀熱愛敬拜和禱告的肢體，加入我們，透過敬拜與學習，一起在時代守望，為城市禱告。&#10;➡詳情及報名 ： www.onecircle.org.hk/choir2020/&#10;名額有限 額滿即止&#10;&#10;非常歡迎弟兄姊妹於教會使用我們的詩歌！也誠邀你以版權奉獻與我們同行，支持我們的福音事工： http://bit.ly/tws_copyright&#10;&#10;—————————————————————&#10;&#10;TWS簡介：「敬拜者使團」(The Worshipers) 自1994年成立，現為「同心圓」旗下的敬拜音樂團隊，多年來致力創作適用於教會的敬拜及經文詩歌超過二百首，包括「獻給我天上的主」、 「求主興起禱告的心」、 「不要憂慮」 、「主禱文」、「萬有都歸祢」等。使團亦藉著培靈佈道及敬拜訓練，與本地及海外眾教會攜手，使萬民作主門徒。我們深信敬拜不止於音樂，信仰亦並非為了滿足個人，更是連於社群。因此在個人經歷了敬拜的恩典後，我們更深切希望信徒能走入社區，服侍社會上有需要的群體，效法基督捨己精神，開展「山上敬拜、山下服侍」的信仰生命！&#10;➡事工奉獻： http://bit.ly/2pk1pnS&#10;&#10;hp.. http://www.onecircle.org.hk&#10;fb.. http://www.facebook.com/twsfans&#10;ig.. http://www.instagram.com/onecirclehk&#10;wts.. http://bit.ly/1cwtsappmsg" title="同心圓《愛仇敵》(太五) TWS 敬拜者使團「LOVE」Liv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</a:t>
            </a:r>
            <a:r>
              <a:rPr lang="en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只 是 看 不 中 該 隱 和 他 的 供 物 。 該 隱 就 大 大 的 發 怒 ， 變 了 臉 色 。</a:t>
            </a:r>
            <a:r>
              <a:rPr lang="en" sz="2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</a:t>
            </a:r>
            <a:r>
              <a:rPr lang="en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耶 和 華 對 該 隱 說 ： 你 為 甚 麼 發 怒 呢 ？ 你 為 甚 麼 變 了 臉 色 呢 ？</a:t>
            </a:r>
            <a:r>
              <a:rPr lang="en" sz="2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 </a:t>
            </a:r>
            <a:r>
              <a:rPr lang="en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你 若 行 得 好 ， 豈 不 蒙 悅 納 ？ 你 若 行 得 不 好 ， 罪 就 伏 在 門 前 。 他 必 戀 慕 你 ， 你 卻 要 制 伏 他 。</a:t>
            </a:r>
            <a:endParaRPr sz="2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683525" y="3104550"/>
            <a:ext cx="8123100" cy="51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創世記 4:5-7</a:t>
            </a:r>
            <a:endParaRPr sz="2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以斯帖記中的故事發展</a:t>
            </a:r>
            <a:endParaRPr sz="3000"/>
          </a:p>
        </p:txBody>
      </p:sp>
      <p:sp>
        <p:nvSpPr>
          <p:cNvPr id="77" name="Google Shape;77;p16"/>
          <p:cNvSpPr/>
          <p:nvPr/>
        </p:nvSpPr>
        <p:spPr>
          <a:xfrm>
            <a:off x="199175" y="1440550"/>
            <a:ext cx="2441100" cy="978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6444575" y="1440550"/>
            <a:ext cx="2441100" cy="978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6"/>
          <p:cNvSpPr/>
          <p:nvPr/>
        </p:nvSpPr>
        <p:spPr>
          <a:xfrm>
            <a:off x="3321875" y="1440550"/>
            <a:ext cx="2441100" cy="978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350650" y="1545025"/>
            <a:ext cx="213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Proxima Nova"/>
                <a:ea typeface="Proxima Nova"/>
                <a:cs typeface="Proxima Nova"/>
                <a:sym typeface="Proxima Nova"/>
              </a:rPr>
              <a:t>末底改得罪哈曼（3:4）</a:t>
            </a:r>
            <a:endParaRPr sz="2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3476975" y="1545025"/>
            <a:ext cx="213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Proxima Nova"/>
                <a:ea typeface="Proxima Nova"/>
                <a:cs typeface="Proxima Nova"/>
                <a:sym typeface="Proxima Nova"/>
              </a:rPr>
              <a:t>哈曼設例殺害猶太人（3:12-13）</a:t>
            </a:r>
            <a:endParaRPr sz="2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6603300" y="1545025"/>
            <a:ext cx="213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書珊城的猶大人慌亂（3:15-4:3）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2792850" y="1869475"/>
            <a:ext cx="364200" cy="248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5921675" y="1869475"/>
            <a:ext cx="364200" cy="248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199175" y="2812150"/>
            <a:ext cx="2441100" cy="978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6444575" y="2812150"/>
            <a:ext cx="2441100" cy="978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6"/>
          <p:cNvSpPr/>
          <p:nvPr/>
        </p:nvSpPr>
        <p:spPr>
          <a:xfrm>
            <a:off x="3321875" y="2812150"/>
            <a:ext cx="2441100" cy="978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350650" y="2916625"/>
            <a:ext cx="213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Proxima Nova"/>
                <a:ea typeface="Proxima Nova"/>
                <a:cs typeface="Proxima Nova"/>
                <a:sym typeface="Proxima Nova"/>
              </a:rPr>
              <a:t>以斯帖指控哈曼（7:6）</a:t>
            </a:r>
            <a:endParaRPr sz="2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3476975" y="2916625"/>
            <a:ext cx="213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Proxima Nova"/>
                <a:ea typeface="Proxima Nova"/>
                <a:cs typeface="Proxima Nova"/>
                <a:sym typeface="Proxima Nova"/>
              </a:rPr>
              <a:t>末底改立另一法例（8:10-12）</a:t>
            </a:r>
            <a:endParaRPr sz="2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6603300" y="2916625"/>
            <a:ext cx="213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許多人都懼怕猶大人（8:17-9:3）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2792850" y="3241075"/>
            <a:ext cx="364200" cy="248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6"/>
          <p:cNvSpPr/>
          <p:nvPr/>
        </p:nvSpPr>
        <p:spPr>
          <a:xfrm>
            <a:off x="5921675" y="3241075"/>
            <a:ext cx="364200" cy="248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經文架構</a:t>
            </a:r>
            <a:endParaRPr>
              <a:solidFill>
                <a:srgbClr val="FFFFFF"/>
              </a:solidFill>
            </a:endParaRPr>
          </a:p>
        </p:txBody>
      </p:sp>
      <p:graphicFrame>
        <p:nvGraphicFramePr>
          <p:cNvPr id="98" name="Google Shape;98;p17"/>
          <p:cNvGraphicFramePr/>
          <p:nvPr/>
        </p:nvGraphicFramePr>
        <p:xfrm>
          <a:off x="952500" y="1234800"/>
          <a:ext cx="7239000" cy="2719825"/>
        </p:xfrm>
        <a:graphic>
          <a:graphicData uri="http://schemas.openxmlformats.org/drawingml/2006/table">
            <a:tbl>
              <a:tblPr>
                <a:noFill/>
                <a:tableStyleId>{E4E2FF08-A5A5-4E4C-98D5-977CAC8FE6B5}</a:tableStyleId>
              </a:tblPr>
              <a:tblGrid>
                <a:gridCol w="104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9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</a:rPr>
                        <a:t>經文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</a:rPr>
                        <a:t>時間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</a:rPr>
                        <a:t>事件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0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</a:rPr>
                        <a:t>8:9-17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</a:rPr>
                        <a:t>三月，西彎月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</a:rPr>
                        <a:t>制定拯救以色列人的律法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</a:rPr>
                        <a:t>9:1-14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</a:rPr>
                        <a:t>十二月，亞達月十三日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</a:rPr>
                        <a:t>以色列人轄制外邦人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</a:rPr>
              <a:t>復仇背後</a:t>
            </a:r>
            <a:endParaRPr sz="4000">
              <a:solidFill>
                <a:srgbClr val="FFFFFF"/>
              </a:solidFill>
            </a:endParaRPr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311700" y="1261950"/>
            <a:ext cx="8520600" cy="3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AutoNum type="arabicPeriod"/>
            </a:pPr>
            <a:r>
              <a:rPr lang="en" sz="3500">
                <a:solidFill>
                  <a:srgbClr val="FFFFFF"/>
                </a:solidFill>
              </a:rPr>
              <a:t>是一門交託神的學問。</a:t>
            </a:r>
            <a:endParaRPr sz="3500">
              <a:solidFill>
                <a:srgbClr val="FFFFFF"/>
              </a:solidFill>
            </a:endParaRP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AutoNum type="arabicPeriod"/>
            </a:pPr>
            <a:r>
              <a:rPr lang="en" sz="3500">
                <a:solidFill>
                  <a:srgbClr val="FFFFFF"/>
                </a:solidFill>
              </a:rPr>
              <a:t>是一個尋根索源的反思。</a:t>
            </a:r>
            <a:endParaRPr sz="3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311700" y="11438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00"/>
                </a:solidFill>
                <a:highlight>
                  <a:srgbClr val="FFFFFF"/>
                </a:highlight>
              </a:rPr>
              <a:t>9 </a:t>
            </a:r>
            <a:r>
              <a:rPr lang="en" sz="2500" b="0">
                <a:solidFill>
                  <a:srgbClr val="000000"/>
                </a:solidFill>
                <a:highlight>
                  <a:srgbClr val="FFFFFF"/>
                </a:highlight>
              </a:rPr>
              <a:t>三月，就是西彎月二十三日，將王的書記召來，按著末底改所吩咐的，用各省的文字、各族的方言，並猶大人的文字方言寫諭旨，傳給那從印度直到古實一百二十七省的猶大人和總督省長首領。</a:t>
            </a:r>
            <a:endParaRPr sz="2500"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以斯帖記 8:9</a:t>
            </a:r>
            <a:endParaRPr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311700" y="1478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以斯帖記 8:10-12</a:t>
            </a:r>
            <a:endParaRPr sz="2500"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311700" y="644300"/>
            <a:ext cx="8520600" cy="17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10 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末 底 改 奉 亞 哈 隨 魯 王 的 名 寫 諭 旨 ， 用 王 的 戒 指 蓋 印 ， </a:t>
            </a:r>
            <a:r>
              <a:rPr lang="en">
                <a:solidFill>
                  <a:srgbClr val="000000"/>
                </a:solidFill>
                <a:highlight>
                  <a:srgbClr val="D9D2E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交 給 騎 御 馬 圈 快 馬 的 驛 卒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， 傳 到 各 處 。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11 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諭 旨 中 ， 王 准 各 省 各 城 的 猶 大 人 在 一 日 之 間 ， 十 二 月 ， 就 是 亞 達 月 十 三 日 ， </a:t>
            </a:r>
            <a:r>
              <a:rPr lang="en">
                <a:solidFill>
                  <a:srgbClr val="000000"/>
                </a:solidFill>
                <a:highlight>
                  <a:srgbClr val="D9D2E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聚 集 保 護 性 命 ， 剪 除 殺 戮 滅 絕 那 要 攻 擊 猶 大 人 的 一 切 仇 敵 和 他 們 的 妻 子 兒 女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， 奪 取 他 們 的 財 為 掠 物 。</a:t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12a</a:t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311700" y="2673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以斯帖記 3:12-13</a:t>
            </a:r>
            <a:endParaRPr sz="2500"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311700" y="3169700"/>
            <a:ext cx="8520600" cy="17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 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正 月 十 三 日 ， 就 召 了 王 的 書 記 來 ， 照 著 哈 曼 一 切 所 吩 咐 的 ， 用 各 省 的 文 字 、 各 族 的 方 言 ， 奉 亞 哈 隨 魯 王 的 名 寫 旨 意 ， 傳 與 總 督 和 各 省 的 省 長 ， 並 各 族 的 首 領 ； 又 用 王 的 戒 指 蓋 印 ，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 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交 給 驛 卒 傳 到 王 的 各 省 ， 吩 咐 將 猶 大 人 ， 無 論 老 少 婦 女 孩 子 ， 在 一 日 之 間 ， 十 二 月 ， 就 是 亞 達 月 十 三 日 ， 全 然 剪 除 ， 殺 戮 滅 絕 ， 並 奪 他 們 的 財 為 掠 物 。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以斯帖記 8:13-14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311700" y="11701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13 </a:t>
            </a: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抄 錄 這 諭 旨 ， 頒 行 各 省 ， 宣 告 各 族 ， 使 猶 大 人 預 備 等 候 那 日 ， </a:t>
            </a:r>
            <a:r>
              <a:rPr lang="en" sz="2400">
                <a:solidFill>
                  <a:srgbClr val="000000"/>
                </a:solidFill>
                <a:highlight>
                  <a:srgbClr val="D9D2E9"/>
                </a:highlight>
                <a:latin typeface="Roboto"/>
                <a:ea typeface="Roboto"/>
                <a:cs typeface="Roboto"/>
                <a:sym typeface="Roboto"/>
              </a:rPr>
              <a:t>在 仇 敵 身 上 報 仇 </a:t>
            </a: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。</a:t>
            </a:r>
            <a:endParaRPr sz="24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14 </a:t>
            </a: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於 是 騎 快 馬 的 驛 卒 被 王 命 催 促 ， 急 忙 起 行 ； 諭 旨 也 傳 遍 書 珊 城 。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1332</Words>
  <Application>Microsoft Office PowerPoint</Application>
  <PresentationFormat>On-screen Show (16:9)</PresentationFormat>
  <Paragraphs>90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Proxima Nova</vt:lpstr>
      <vt:lpstr>Roboto</vt:lpstr>
      <vt:lpstr>Times New Roman</vt:lpstr>
      <vt:lpstr>Merriweather</vt:lpstr>
      <vt:lpstr>Arial</vt:lpstr>
      <vt:lpstr>Spearmint</vt:lpstr>
      <vt:lpstr>以斯帖記研讀：復仇背後</vt:lpstr>
      <vt:lpstr>為何一個人會產生仇恨的情緒？ 什麼時候你會對一個人產生仇恨？</vt:lpstr>
      <vt:lpstr>5 只 是 看 不 中 該 隱 和 他 的 供 物 。 該 隱 就 大 大 的 發 怒 ， 變 了 臉 色 。6 耶 和 華 對 該 隱 說 ： 你 為 甚 麼 發 怒 呢 ？ 你 為 甚 麼 變 了 臉 色 呢 ？7 你 若 行 得 好 ， 豈 不 蒙 悅 納 ？ 你 若 行 得 不 好 ， 罪 就 伏 在 門 前 。 他 必 戀 慕 你 ， 你 卻 要 制 伏 他 。</vt:lpstr>
      <vt:lpstr>以斯帖記中的故事發展</vt:lpstr>
      <vt:lpstr>經文架構</vt:lpstr>
      <vt:lpstr>復仇背後</vt:lpstr>
      <vt:lpstr>9 三月，就是西彎月二十三日，將王的書記召來，按著末底改所吩咐的，用各省的文字、各族的方言，並猶大人的文字方言寫諭旨，傳給那從印度直到古實一百二十七省的猶大人和總督省長首領。</vt:lpstr>
      <vt:lpstr>以斯帖記 8:10-12</vt:lpstr>
      <vt:lpstr>以斯帖記 8:13-14 </vt:lpstr>
      <vt:lpstr>你認為末底改頒佈這條法例合理嗎？ 如果你是末底改，你會嘗試改變中間的內容嗎？</vt:lpstr>
      <vt:lpstr>以斯帖記 8:15-16</vt:lpstr>
      <vt:lpstr>光榮，歡喜快樂，得尊貴的背後......</vt:lpstr>
      <vt:lpstr>19 親 愛 的 弟 兄 ， 不 要 自 己 伸 冤 ， 寧 可 讓 步 ， 聽 憑 主 怒 （ 或 作 ： 讓 人 發 怒 ） ； 因 為 經 上 記 著 ： 主 說 ： 伸 冤 在 我 ； 我 必 報 應 。</vt:lpstr>
      <vt:lpstr>17 王 的 諭 旨 所 到 的 各 省 各 城 ， 猶 大 人 都 歡 喜 快 樂 ， 設 擺 筵 宴 ， 以 那 日 為 吉 日 。 那 國 的 人 民 ， 有 許 多 因 懼 怕 猶 大 人 ， 就 入 了 猶 大 籍 。</vt:lpstr>
      <vt:lpstr>到底波斯帝國的人為何會懼怕？</vt:lpstr>
      <vt:lpstr>PowerPoint Presentation</vt:lpstr>
      <vt:lpstr>1 十 二 月 ， 乃 亞 達 月 十 三 日 ， 王 的 諭 旨 將 要 舉 行 ， 就 是 猶 大 人 的 仇 敵 盼 望 轄 制 他 們 的 日 子 ， 猶 大 人 反 倒 轄 制 恨 他 們 的 人 。2 猶 大 人 在 亞 哈 隨 魯 王 各 省 的 城 裡 聚 集 ， 下 手 擊 殺 那 要 害 他 們 的 人 。 無 人 能 敵 擋 他 們 ， 因 為 各 族 都 懼 怕 他 們 。3 各 省 的 首 領 、 總 督 、 省 長 ， 和 辦 理 王 事 的 人 ， 因 懼 怕 末 底 改 ， 就 都 幫 助 猶 大 人 。</vt:lpstr>
      <vt:lpstr>外邦人的恐懼</vt:lpstr>
      <vt:lpstr>恐懼 ， 是因為環境，勢力 敬畏 ， 是因為知道神在掌管</vt:lpstr>
      <vt:lpstr>To Kill A Mockingbird, Harper Lee</vt:lpstr>
      <vt:lpstr>面對仇恨，面對被仇恨籠罩的人......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以斯帖記研讀：復仇背後</dc:title>
  <dc:creator>Brian</dc:creator>
  <cp:lastModifiedBy>Brian Kin Kap Wong</cp:lastModifiedBy>
  <cp:revision>1</cp:revision>
  <dcterms:modified xsi:type="dcterms:W3CDTF">2020-07-21T21:29:06Z</dcterms:modified>
</cp:coreProperties>
</file>